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315" r:id="rId4"/>
    <p:sldId id="260" r:id="rId5"/>
    <p:sldId id="306" r:id="rId6"/>
    <p:sldId id="314" r:id="rId7"/>
    <p:sldId id="307" r:id="rId8"/>
    <p:sldId id="308" r:id="rId9"/>
    <p:sldId id="309" r:id="rId10"/>
    <p:sldId id="304" r:id="rId11"/>
    <p:sldId id="273" r:id="rId12"/>
    <p:sldId id="274" r:id="rId13"/>
    <p:sldId id="275" r:id="rId14"/>
    <p:sldId id="268" r:id="rId15"/>
    <p:sldId id="269" r:id="rId16"/>
    <p:sldId id="270" r:id="rId17"/>
    <p:sldId id="299" r:id="rId18"/>
    <p:sldId id="271" r:id="rId19"/>
    <p:sldId id="276" r:id="rId20"/>
    <p:sldId id="277" r:id="rId21"/>
    <p:sldId id="312" r:id="rId22"/>
    <p:sldId id="278" r:id="rId23"/>
    <p:sldId id="313" r:id="rId24"/>
    <p:sldId id="279" r:id="rId25"/>
    <p:sldId id="291" r:id="rId26"/>
    <p:sldId id="264" r:id="rId27"/>
    <p:sldId id="294" r:id="rId28"/>
    <p:sldId id="295" r:id="rId29"/>
    <p:sldId id="259"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E9E9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7/8/2023</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BFA754-D5C3-4E66-96A6-867B257F58DC}" type="datetimeFigureOut">
              <a:rPr lang="en-US" dirty="0"/>
              <a:t>7/8/2023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7/8/2023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7/8/2023</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www.sitepoint.com/php/" TargetMode="External"/><Relationship Id="rId7" Type="http://schemas.openxmlformats.org/officeDocument/2006/relationships/hyperlink" Target="https://www.apachefriends.org/download.html" TargetMode="External"/><Relationship Id="rId2" Type="http://schemas.openxmlformats.org/officeDocument/2006/relationships/hyperlink" Target="https://www.w3schools.com/php/default.asp" TargetMode="External"/><Relationship Id="rId1" Type="http://schemas.openxmlformats.org/officeDocument/2006/relationships/slideLayout" Target="../slideLayouts/slideLayout7.xml"/><Relationship Id="rId6" Type="http://schemas.openxmlformats.org/officeDocument/2006/relationships/hyperlink" Target="http://www.mysqltutorial.org/" TargetMode="External"/><Relationship Id="rId5" Type="http://schemas.openxmlformats.org/officeDocument/2006/relationships/hyperlink" Target="https://www.mysql.com/" TargetMode="External"/><Relationship Id="rId4" Type="http://schemas.openxmlformats.org/officeDocument/2006/relationships/hyperlink" Target="https://www.php.net/"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ashwinisapakale1/Tourism-Management-System" TargetMode="External"/><Relationship Id="rId2" Type="http://schemas.openxmlformats.org/officeDocument/2006/relationships/hyperlink" Target="https://github.com/shraddha600/Tourism-Management-System" TargetMode="External"/><Relationship Id="rId1" Type="http://schemas.openxmlformats.org/officeDocument/2006/relationships/slideLayout" Target="../slideLayouts/slideLayout7.xml"/><Relationship Id="rId4" Type="http://schemas.openxmlformats.org/officeDocument/2006/relationships/hyperlink" Target="https://github.com/sheetalfegade/Tourism-Management-Syste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98B53-0271-93EE-45E0-BB4ADC0BAA7D}"/>
              </a:ext>
            </a:extLst>
          </p:cNvPr>
          <p:cNvSpPr>
            <a:spLocks noGrp="1"/>
          </p:cNvSpPr>
          <p:nvPr>
            <p:ph type="ctrTitle"/>
          </p:nvPr>
        </p:nvSpPr>
        <p:spPr>
          <a:xfrm>
            <a:off x="2692398" y="1913467"/>
            <a:ext cx="6815669" cy="1515533"/>
          </a:xfrm>
        </p:spPr>
        <p:txBody>
          <a:bodyPr/>
          <a:lstStyle/>
          <a:p>
            <a:r>
              <a:rPr lang="en-US" sz="8000" dirty="0">
                <a:solidFill>
                  <a:schemeClr val="accent1">
                    <a:lumMod val="75000"/>
                  </a:schemeClr>
                </a:solidFill>
                <a:latin typeface="Algerian" panose="04020705040A02060702" pitchFamily="82" charset="0"/>
              </a:rPr>
              <a:t>WELCOME</a:t>
            </a:r>
            <a:endParaRPr lang="en-IN" sz="8000" dirty="0"/>
          </a:p>
        </p:txBody>
      </p:sp>
    </p:spTree>
    <p:extLst>
      <p:ext uri="{BB962C8B-B14F-4D97-AF65-F5344CB8AC3E}">
        <p14:creationId xmlns:p14="http://schemas.microsoft.com/office/powerpoint/2010/main" val="39850118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E0AED9-6401-23F5-722F-E82780D0CA18}"/>
              </a:ext>
            </a:extLst>
          </p:cNvPr>
          <p:cNvSpPr txBox="1"/>
          <p:nvPr/>
        </p:nvSpPr>
        <p:spPr>
          <a:xfrm>
            <a:off x="1605280" y="1090414"/>
            <a:ext cx="6096000" cy="461665"/>
          </a:xfrm>
          <a:prstGeom prst="rect">
            <a:avLst/>
          </a:prstGeom>
          <a:noFill/>
        </p:spPr>
        <p:txBody>
          <a:bodyPr wrap="square">
            <a:spAutoFit/>
          </a:bodyPr>
          <a:lstStyle/>
          <a:p>
            <a:pPr algn="just" fontAlgn="base">
              <a:spcBef>
                <a:spcPts val="1200"/>
              </a:spcBef>
              <a:spcAft>
                <a:spcPts val="750"/>
              </a:spcAft>
            </a:pPr>
            <a:r>
              <a:rPr lang="en-US" sz="2400" b="1" spc="40" dirty="0">
                <a:solidFill>
                  <a:schemeClr val="accent1">
                    <a:lumMod val="75000"/>
                  </a:schemeClr>
                </a:solidFill>
                <a:effectLst/>
                <a:latin typeface="Times New Roman" panose="02020603050405020304" pitchFamily="18" charset="0"/>
              </a:rPr>
              <a:t>Context level DFD – 0 level</a:t>
            </a:r>
            <a:endParaRPr lang="en-IN" sz="2400" b="1" dirty="0">
              <a:solidFill>
                <a:schemeClr val="accent1">
                  <a:lumMod val="75000"/>
                </a:schemeClr>
              </a:solidFill>
              <a:effectLst/>
              <a:latin typeface="Arial" panose="020B0604020202020204" pitchFamily="34" charset="0"/>
            </a:endParaRPr>
          </a:p>
        </p:txBody>
      </p:sp>
      <p:pic>
        <p:nvPicPr>
          <p:cNvPr id="12290" name="Picture 64" descr="C:\Users\Anujkumar\Desktop\CONTEXT LEVEL DFD - TOURS AND TRAVELS MANAGEMENT SYSTEM.jpg">
            <a:extLst>
              <a:ext uri="{FF2B5EF4-FFF2-40B4-BE49-F238E27FC236}">
                <a16:creationId xmlns:a16="http://schemas.microsoft.com/office/drawing/2014/main" id="{2D4A38EF-7D9D-77FF-19CA-3165360EBD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9521" y="1743710"/>
            <a:ext cx="7152640" cy="3813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55303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8BCFFF-A056-A7AC-72A7-4E5DB87ABDBD}"/>
              </a:ext>
            </a:extLst>
          </p:cNvPr>
          <p:cNvSpPr txBox="1"/>
          <p:nvPr/>
        </p:nvSpPr>
        <p:spPr>
          <a:xfrm>
            <a:off x="1300480" y="958334"/>
            <a:ext cx="6096000" cy="461665"/>
          </a:xfrm>
          <a:prstGeom prst="rect">
            <a:avLst/>
          </a:prstGeom>
          <a:noFill/>
        </p:spPr>
        <p:txBody>
          <a:bodyPr wrap="square">
            <a:spAutoFit/>
          </a:bodyPr>
          <a:lstStyle/>
          <a:p>
            <a:r>
              <a:rPr lang="en-US" sz="2400" b="1" dirty="0">
                <a:solidFill>
                  <a:schemeClr val="accent1">
                    <a:lumMod val="75000"/>
                  </a:schemeClr>
                </a:solidFill>
                <a:effectLst/>
                <a:latin typeface="Times New Roman" panose="02020603050405020304" pitchFamily="18" charset="0"/>
                <a:ea typeface="Times New Roman" panose="02020603050405020304" pitchFamily="18" charset="0"/>
              </a:rPr>
              <a:t>Data Flow Diagram Admin</a:t>
            </a:r>
            <a:endParaRPr lang="en-IN" sz="2400" dirty="0">
              <a:solidFill>
                <a:schemeClr val="accent1">
                  <a:lumMod val="75000"/>
                </a:schemeClr>
              </a:solidFill>
            </a:endParaRPr>
          </a:p>
        </p:txBody>
      </p:sp>
      <p:pic>
        <p:nvPicPr>
          <p:cNvPr id="9218" name="Picture 2">
            <a:extLst>
              <a:ext uri="{FF2B5EF4-FFF2-40B4-BE49-F238E27FC236}">
                <a16:creationId xmlns:a16="http://schemas.microsoft.com/office/drawing/2014/main" id="{76C32312-9E17-9B5F-1E92-A95399D4C8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0640" y="1600200"/>
            <a:ext cx="6878319" cy="4109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03665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1797DC-7F0F-ADC7-44D6-81F5DFE5F778}"/>
              </a:ext>
            </a:extLst>
          </p:cNvPr>
          <p:cNvSpPr txBox="1"/>
          <p:nvPr/>
        </p:nvSpPr>
        <p:spPr>
          <a:xfrm>
            <a:off x="1828800" y="903803"/>
            <a:ext cx="6096000" cy="579967"/>
          </a:xfrm>
          <a:prstGeom prst="rect">
            <a:avLst/>
          </a:prstGeom>
          <a:noFill/>
        </p:spPr>
        <p:txBody>
          <a:bodyPr wrap="square">
            <a:spAutoFit/>
          </a:bodyPr>
          <a:lstStyle/>
          <a:p>
            <a:pPr>
              <a:lnSpc>
                <a:spcPct val="150000"/>
              </a:lnSpc>
            </a:pPr>
            <a:r>
              <a:rPr lang="en-US" sz="2400" b="1" dirty="0">
                <a:solidFill>
                  <a:schemeClr val="accent1">
                    <a:lumMod val="75000"/>
                  </a:schemeClr>
                </a:solidFill>
                <a:effectLst/>
                <a:latin typeface="Times New Roman" panose="02020603050405020304" pitchFamily="18" charset="0"/>
                <a:ea typeface="Times New Roman" panose="02020603050405020304" pitchFamily="18" charset="0"/>
              </a:rPr>
              <a:t>Data Flow Diagram User</a:t>
            </a:r>
            <a:endParaRPr lang="en-IN" sz="2400" dirty="0">
              <a:solidFill>
                <a:schemeClr val="accent1">
                  <a:lumMod val="75000"/>
                </a:schemeClr>
              </a:solidFill>
              <a:effectLst/>
              <a:latin typeface="Times New Roman" panose="02020603050405020304" pitchFamily="18" charset="0"/>
              <a:ea typeface="Times New Roman" panose="02020603050405020304" pitchFamily="18" charset="0"/>
            </a:endParaRPr>
          </a:p>
        </p:txBody>
      </p:sp>
      <p:pic>
        <p:nvPicPr>
          <p:cNvPr id="10242" name="Picture 2">
            <a:extLst>
              <a:ext uri="{FF2B5EF4-FFF2-40B4-BE49-F238E27FC236}">
                <a16:creationId xmlns:a16="http://schemas.microsoft.com/office/drawing/2014/main" id="{B259E7D3-C86B-C445-9677-130317EE1D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5680" y="1506854"/>
            <a:ext cx="7691120" cy="4081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01427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DC81BA-F9E5-C678-CE4C-3820A71BFB0C}"/>
              </a:ext>
            </a:extLst>
          </p:cNvPr>
          <p:cNvSpPr txBox="1"/>
          <p:nvPr/>
        </p:nvSpPr>
        <p:spPr>
          <a:xfrm>
            <a:off x="1436052" y="700603"/>
            <a:ext cx="6096000" cy="1133965"/>
          </a:xfrm>
          <a:prstGeom prst="rect">
            <a:avLst/>
          </a:prstGeom>
          <a:noFill/>
        </p:spPr>
        <p:txBody>
          <a:bodyPr wrap="square">
            <a:spAutoFit/>
          </a:bodyPr>
          <a:lstStyle/>
          <a:p>
            <a:pPr>
              <a:lnSpc>
                <a:spcPct val="150000"/>
              </a:lnSpc>
            </a:pPr>
            <a:r>
              <a:rPr lang="en-US" sz="2400" b="1" dirty="0">
                <a:solidFill>
                  <a:schemeClr val="accent1">
                    <a:lumMod val="75000"/>
                  </a:schemeClr>
                </a:solidFill>
                <a:effectLst/>
                <a:latin typeface="Times New Roman" panose="02020603050405020304" pitchFamily="18" charset="0"/>
                <a:ea typeface="Times New Roman" panose="02020603050405020304" pitchFamily="18" charset="0"/>
              </a:rPr>
              <a:t>E-R Diagram for Tourism Management:- System</a:t>
            </a:r>
            <a:endParaRPr lang="en-IN" sz="2400" dirty="0">
              <a:solidFill>
                <a:schemeClr val="accent1">
                  <a:lumMod val="75000"/>
                </a:schemeClr>
              </a:solidFill>
              <a:effectLst/>
              <a:latin typeface="Times New Roman" panose="02020603050405020304" pitchFamily="18" charset="0"/>
              <a:ea typeface="Times New Roman" panose="02020603050405020304" pitchFamily="18" charset="0"/>
            </a:endParaRPr>
          </a:p>
        </p:txBody>
      </p:sp>
      <p:pic>
        <p:nvPicPr>
          <p:cNvPr id="7170" name="Picture 1" descr="C:\Users\pande\Downloads\tms (1).png">
            <a:extLst>
              <a:ext uri="{FF2B5EF4-FFF2-40B4-BE49-F238E27FC236}">
                <a16:creationId xmlns:a16="http://schemas.microsoft.com/office/drawing/2014/main" id="{76FCB285-3D11-A6C8-19E4-0BB2B6CF0E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7732" y="1392356"/>
            <a:ext cx="10308908" cy="4683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7791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7528DD-853E-C485-1C35-3A83B3E9057A}"/>
              </a:ext>
            </a:extLst>
          </p:cNvPr>
          <p:cNvSpPr txBox="1"/>
          <p:nvPr/>
        </p:nvSpPr>
        <p:spPr>
          <a:xfrm>
            <a:off x="1270000" y="922511"/>
            <a:ext cx="7853680" cy="1750736"/>
          </a:xfrm>
          <a:prstGeom prst="rect">
            <a:avLst/>
          </a:prstGeom>
          <a:noFill/>
        </p:spPr>
        <p:txBody>
          <a:bodyPr wrap="square">
            <a:spAutoFit/>
          </a:bodyPr>
          <a:lstStyle/>
          <a:p>
            <a:pPr algn="just">
              <a:lnSpc>
                <a:spcPct val="150000"/>
              </a:lnSpc>
            </a:pPr>
            <a:r>
              <a:rPr lang="en-US" sz="3200" b="1" dirty="0">
                <a:solidFill>
                  <a:schemeClr val="accent1">
                    <a:lumMod val="50000"/>
                  </a:schemeClr>
                </a:solidFill>
                <a:effectLst/>
                <a:latin typeface="Times New Roman" panose="02020603050405020304" pitchFamily="18" charset="0"/>
                <a:ea typeface="Times New Roman" panose="02020603050405020304" pitchFamily="18" charset="0"/>
              </a:rPr>
              <a:t>DATABASE DESIGN:-</a:t>
            </a:r>
          </a:p>
          <a:p>
            <a:pPr algn="just">
              <a:lnSpc>
                <a:spcPct val="150000"/>
              </a:lnSpc>
            </a:pPr>
            <a:r>
              <a:rPr lang="en-US" sz="2000" b="1" dirty="0">
                <a:solidFill>
                  <a:schemeClr val="accent1">
                    <a:lumMod val="75000"/>
                  </a:schemeClr>
                </a:solidFill>
                <a:effectLst/>
                <a:latin typeface="Times New Roman" panose="02020603050405020304" pitchFamily="18" charset="0"/>
                <a:ea typeface="Times New Roman" panose="02020603050405020304" pitchFamily="18" charset="0"/>
              </a:rPr>
              <a:t>MySQL Table Design</a:t>
            </a:r>
            <a:r>
              <a:rPr lang="en-US" sz="2400" b="1" dirty="0">
                <a:solidFill>
                  <a:schemeClr val="accent1">
                    <a:lumMod val="75000"/>
                  </a:schemeClr>
                </a:solidFill>
                <a:effectLst/>
                <a:latin typeface="Times New Roman" panose="02020603050405020304" pitchFamily="18" charset="0"/>
                <a:ea typeface="Times New Roman" panose="02020603050405020304" pitchFamily="18" charset="0"/>
              </a:rPr>
              <a:t>:</a:t>
            </a:r>
            <a:endParaRPr lang="en-IN" sz="1800" dirty="0">
              <a:solidFill>
                <a:schemeClr val="accent1">
                  <a:lumMod val="75000"/>
                </a:schemeClr>
              </a:solidFill>
              <a:effectLst/>
              <a:latin typeface="Times New Roman" panose="02020603050405020304" pitchFamily="18" charset="0"/>
              <a:ea typeface="Times New Roman" panose="02020603050405020304" pitchFamily="18" charset="0"/>
            </a:endParaRPr>
          </a:p>
          <a:p>
            <a:pPr algn="just">
              <a:lnSpc>
                <a:spcPct val="150000"/>
              </a:lnSpc>
            </a:pPr>
            <a:r>
              <a:rPr lang="en-US" sz="1800" b="1" dirty="0">
                <a:effectLst/>
                <a:latin typeface="Times New Roman" panose="02020603050405020304" pitchFamily="18" charset="0"/>
                <a:ea typeface="Times New Roman" panose="02020603050405020304" pitchFamily="18" charset="0"/>
              </a:rPr>
              <a:t>Admin Table:</a:t>
            </a:r>
            <a:r>
              <a:rPr lang="en-US" sz="1800" dirty="0">
                <a:effectLst/>
                <a:latin typeface="Times New Roman" panose="02020603050405020304" pitchFamily="18" charset="0"/>
                <a:ea typeface="Times New Roman" panose="02020603050405020304" pitchFamily="18" charset="0"/>
              </a:rPr>
              <a:t> This table store the admin login details.</a:t>
            </a:r>
            <a:endParaRPr lang="en-IN" sz="1800" dirty="0">
              <a:effectLst/>
              <a:latin typeface="Times New Roman" panose="02020603050405020304" pitchFamily="18" charset="0"/>
              <a:ea typeface="Times New Roman" panose="02020603050405020304" pitchFamily="18" charset="0"/>
            </a:endParaRPr>
          </a:p>
        </p:txBody>
      </p:sp>
      <p:pic>
        <p:nvPicPr>
          <p:cNvPr id="1027" name="Picture 2" descr="C:\Users\pande\Desktop\admin.png">
            <a:extLst>
              <a:ext uri="{FF2B5EF4-FFF2-40B4-BE49-F238E27FC236}">
                <a16:creationId xmlns:a16="http://schemas.microsoft.com/office/drawing/2014/main" id="{888B801B-6A7B-6DFC-24F1-7788FD937F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9882" y="2746374"/>
            <a:ext cx="8194358" cy="2435226"/>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2688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ABBBB7-9B85-E8B4-319A-C246D21EEFEF}"/>
              </a:ext>
            </a:extLst>
          </p:cNvPr>
          <p:cNvSpPr txBox="1"/>
          <p:nvPr/>
        </p:nvSpPr>
        <p:spPr>
          <a:xfrm>
            <a:off x="1490027" y="1410454"/>
            <a:ext cx="8940800" cy="369332"/>
          </a:xfrm>
          <a:prstGeom prst="rect">
            <a:avLst/>
          </a:prstGeom>
          <a:noFill/>
        </p:spPr>
        <p:txBody>
          <a:bodyPr wrap="square">
            <a:spAutoFit/>
          </a:bodyPr>
          <a:lstStyle/>
          <a:p>
            <a:r>
              <a:rPr lang="en-US" sz="1800" b="1" dirty="0" err="1">
                <a:effectLst/>
                <a:latin typeface="Times New Roman" panose="02020603050405020304" pitchFamily="18" charset="0"/>
                <a:ea typeface="Times New Roman" panose="02020603050405020304" pitchFamily="18" charset="0"/>
              </a:rPr>
              <a:t>Tableuser</a:t>
            </a:r>
            <a:r>
              <a:rPr lang="en-US" sz="1800" b="1" dirty="0">
                <a:effectLst/>
                <a:latin typeface="Times New Roman" panose="02020603050405020304" pitchFamily="18" charset="0"/>
                <a:ea typeface="Times New Roman" panose="02020603050405020304" pitchFamily="18" charset="0"/>
              </a:rPr>
              <a:t> Table: </a:t>
            </a:r>
            <a:r>
              <a:rPr lang="en-US" sz="1800" dirty="0">
                <a:effectLst/>
                <a:latin typeface="Times New Roman" panose="02020603050405020304" pitchFamily="18" charset="0"/>
                <a:ea typeface="Times New Roman" panose="02020603050405020304" pitchFamily="18" charset="0"/>
              </a:rPr>
              <a:t>This table store the user personal and login details</a:t>
            </a:r>
            <a:endParaRPr lang="en-IN" dirty="0"/>
          </a:p>
        </p:txBody>
      </p:sp>
      <p:pic>
        <p:nvPicPr>
          <p:cNvPr id="3074" name="Picture 3" descr="C:\Users\pande\Desktop\tblusers.png">
            <a:extLst>
              <a:ext uri="{FF2B5EF4-FFF2-40B4-BE49-F238E27FC236}">
                <a16:creationId xmlns:a16="http://schemas.microsoft.com/office/drawing/2014/main" id="{30D3808A-E559-6C18-496F-C98C126473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2775" y="2021840"/>
            <a:ext cx="8155305" cy="324104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9078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3BA996-8BA4-EE83-435D-FE44895DF8A6}"/>
              </a:ext>
            </a:extLst>
          </p:cNvPr>
          <p:cNvSpPr txBox="1"/>
          <p:nvPr/>
        </p:nvSpPr>
        <p:spPr>
          <a:xfrm>
            <a:off x="1442720" y="1285334"/>
            <a:ext cx="8382000" cy="458074"/>
          </a:xfrm>
          <a:prstGeom prst="rect">
            <a:avLst/>
          </a:prstGeom>
          <a:noFill/>
        </p:spPr>
        <p:txBody>
          <a:bodyPr wrap="square">
            <a:spAutoFit/>
          </a:bodyPr>
          <a:lstStyle/>
          <a:p>
            <a:pPr algn="just">
              <a:lnSpc>
                <a:spcPct val="150000"/>
              </a:lnSpc>
            </a:pPr>
            <a:r>
              <a:rPr lang="en-US" sz="1800" b="1" dirty="0" err="1">
                <a:effectLst/>
                <a:latin typeface="Times New Roman" panose="02020603050405020304" pitchFamily="18" charset="0"/>
                <a:ea typeface="Times New Roman" panose="02020603050405020304" pitchFamily="18" charset="0"/>
              </a:rPr>
              <a:t>Tabletourpackages</a:t>
            </a:r>
            <a:r>
              <a:rPr lang="en-US" sz="1800" b="1" dirty="0">
                <a:effectLst/>
                <a:latin typeface="Times New Roman" panose="02020603050405020304" pitchFamily="18" charset="0"/>
                <a:ea typeface="Times New Roman" panose="02020603050405020304" pitchFamily="18" charset="0"/>
              </a:rPr>
              <a:t> Table: </a:t>
            </a:r>
            <a:r>
              <a:rPr lang="en-US" sz="1800" dirty="0">
                <a:effectLst/>
                <a:latin typeface="Times New Roman" panose="02020603050405020304" pitchFamily="18" charset="0"/>
                <a:ea typeface="Times New Roman" panose="02020603050405020304" pitchFamily="18" charset="0"/>
              </a:rPr>
              <a:t>This table store the tour package full details.</a:t>
            </a:r>
            <a:endParaRPr lang="en-IN" sz="1800" dirty="0">
              <a:effectLst/>
              <a:latin typeface="Times New Roman" panose="02020603050405020304" pitchFamily="18" charset="0"/>
              <a:ea typeface="Times New Roman" panose="02020603050405020304" pitchFamily="18" charset="0"/>
            </a:endParaRPr>
          </a:p>
        </p:txBody>
      </p:sp>
      <p:pic>
        <p:nvPicPr>
          <p:cNvPr id="5122" name="Picture 5" descr="C:\Users\pande\Desktop\tbltourpackages.png">
            <a:extLst>
              <a:ext uri="{FF2B5EF4-FFF2-40B4-BE49-F238E27FC236}">
                <a16:creationId xmlns:a16="http://schemas.microsoft.com/office/drawing/2014/main" id="{5AB4BB2C-46D4-1DA7-A5BB-4D584FB970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4350" y="2089150"/>
            <a:ext cx="8162290" cy="319405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50596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1AAA14-D229-2E9A-F934-EB671432559A}"/>
              </a:ext>
            </a:extLst>
          </p:cNvPr>
          <p:cNvSpPr txBox="1"/>
          <p:nvPr/>
        </p:nvSpPr>
        <p:spPr>
          <a:xfrm>
            <a:off x="1219200" y="1249243"/>
            <a:ext cx="6096000" cy="458074"/>
          </a:xfrm>
          <a:prstGeom prst="rect">
            <a:avLst/>
          </a:prstGeom>
          <a:noFill/>
        </p:spPr>
        <p:txBody>
          <a:bodyPr wrap="square">
            <a:spAutoFit/>
          </a:bodyPr>
          <a:lstStyle/>
          <a:p>
            <a:pPr algn="just">
              <a:lnSpc>
                <a:spcPct val="150000"/>
              </a:lnSpc>
            </a:pPr>
            <a:r>
              <a:rPr lang="en-US" sz="1800" b="1" dirty="0" err="1">
                <a:effectLst/>
                <a:latin typeface="Times New Roman" panose="02020603050405020304" pitchFamily="18" charset="0"/>
                <a:ea typeface="Times New Roman" panose="02020603050405020304" pitchFamily="18" charset="0"/>
              </a:rPr>
              <a:t>Tablebooking</a:t>
            </a:r>
            <a:r>
              <a:rPr lang="en-US" sz="1800" b="1" dirty="0">
                <a:effectLst/>
                <a:latin typeface="Times New Roman" panose="02020603050405020304" pitchFamily="18" charset="0"/>
                <a:ea typeface="Times New Roman" panose="02020603050405020304" pitchFamily="18" charset="0"/>
              </a:rPr>
              <a:t> Table: </a:t>
            </a:r>
            <a:r>
              <a:rPr lang="en-US" sz="1800" dirty="0">
                <a:effectLst/>
                <a:latin typeface="Times New Roman" panose="02020603050405020304" pitchFamily="18" charset="0"/>
                <a:ea typeface="Times New Roman" panose="02020603050405020304" pitchFamily="18" charset="0"/>
              </a:rPr>
              <a:t>This table store the user booking details.</a:t>
            </a:r>
            <a:endParaRPr lang="en-IN" sz="1800" dirty="0">
              <a:effectLst/>
              <a:latin typeface="Times New Roman" panose="02020603050405020304" pitchFamily="18" charset="0"/>
              <a:ea typeface="Times New Roman" panose="02020603050405020304" pitchFamily="18" charset="0"/>
            </a:endParaRPr>
          </a:p>
        </p:txBody>
      </p:sp>
      <p:pic>
        <p:nvPicPr>
          <p:cNvPr id="6146" name="Picture 6" descr="C:\Users\pande\Desktop\tblbooking.png">
            <a:extLst>
              <a:ext uri="{FF2B5EF4-FFF2-40B4-BE49-F238E27FC236}">
                <a16:creationId xmlns:a16="http://schemas.microsoft.com/office/drawing/2014/main" id="{FC1A56E7-A440-C916-413D-0D97F54762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134" y="2092960"/>
            <a:ext cx="7952105" cy="328168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56464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8" descr="C:\Users\pande\Desktop\tblenquiry.png">
            <a:extLst>
              <a:ext uri="{FF2B5EF4-FFF2-40B4-BE49-F238E27FC236}">
                <a16:creationId xmlns:a16="http://schemas.microsoft.com/office/drawing/2014/main" id="{863963EE-8BDD-7759-320F-ED83CEB7B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895" y="2247741"/>
            <a:ext cx="7880985" cy="3086696"/>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50BA9D6-7278-DA0D-DFF8-1DEFE58CB3E7}"/>
              </a:ext>
            </a:extLst>
          </p:cNvPr>
          <p:cNvSpPr txBox="1"/>
          <p:nvPr/>
        </p:nvSpPr>
        <p:spPr>
          <a:xfrm>
            <a:off x="1818640" y="1294526"/>
            <a:ext cx="6096000" cy="458074"/>
          </a:xfrm>
          <a:prstGeom prst="rect">
            <a:avLst/>
          </a:prstGeom>
          <a:noFill/>
        </p:spPr>
        <p:txBody>
          <a:bodyPr wrap="square">
            <a:spAutoFit/>
          </a:bodyPr>
          <a:lstStyle/>
          <a:p>
            <a:pPr algn="just">
              <a:lnSpc>
                <a:spcPct val="150000"/>
              </a:lnSpc>
            </a:pPr>
            <a:r>
              <a:rPr lang="en-US" sz="1800" b="1" dirty="0" err="1">
                <a:effectLst/>
                <a:latin typeface="Times New Roman" panose="02020603050405020304" pitchFamily="18" charset="0"/>
                <a:ea typeface="Times New Roman" panose="02020603050405020304" pitchFamily="18" charset="0"/>
              </a:rPr>
              <a:t>Tblenquiry</a:t>
            </a:r>
            <a:r>
              <a:rPr lang="en-US" sz="1800" b="1" dirty="0">
                <a:effectLst/>
                <a:latin typeface="Times New Roman" panose="02020603050405020304" pitchFamily="18" charset="0"/>
                <a:ea typeface="Times New Roman" panose="02020603050405020304" pitchFamily="18" charset="0"/>
              </a:rPr>
              <a:t> Table: </a:t>
            </a:r>
            <a:r>
              <a:rPr lang="en-US" sz="1800" dirty="0">
                <a:effectLst/>
                <a:latin typeface="Times New Roman" panose="02020603050405020304" pitchFamily="18" charset="0"/>
                <a:ea typeface="Times New Roman" panose="02020603050405020304" pitchFamily="18" charset="0"/>
              </a:rPr>
              <a:t>This table store the user enquiry details.</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4649538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6ACC00-7E86-A67C-0BE2-0F71E8F5CC04}"/>
              </a:ext>
            </a:extLst>
          </p:cNvPr>
          <p:cNvSpPr txBox="1"/>
          <p:nvPr/>
        </p:nvSpPr>
        <p:spPr>
          <a:xfrm>
            <a:off x="118110" y="731083"/>
            <a:ext cx="6096000" cy="742511"/>
          </a:xfrm>
          <a:prstGeom prst="rect">
            <a:avLst/>
          </a:prstGeom>
          <a:noFill/>
        </p:spPr>
        <p:txBody>
          <a:bodyPr wrap="square">
            <a:spAutoFit/>
          </a:bodyPr>
          <a:lstStyle/>
          <a:p>
            <a:pPr algn="ctr">
              <a:lnSpc>
                <a:spcPct val="150000"/>
              </a:lnSpc>
            </a:pPr>
            <a:r>
              <a:rPr lang="en-US" sz="3200" b="1" dirty="0">
                <a:solidFill>
                  <a:schemeClr val="accent1">
                    <a:lumMod val="75000"/>
                  </a:schemeClr>
                </a:solidFill>
                <a:effectLst/>
                <a:latin typeface="Times New Roman" panose="02020603050405020304" pitchFamily="18" charset="0"/>
                <a:ea typeface="Times New Roman" panose="02020603050405020304" pitchFamily="18" charset="0"/>
              </a:rPr>
              <a:t>USER INTERFACE:-</a:t>
            </a:r>
            <a:endParaRPr lang="en-IN" sz="3200" dirty="0">
              <a:solidFill>
                <a:schemeClr val="accent1">
                  <a:lumMod val="75000"/>
                </a:schemeClr>
              </a:solidFill>
              <a:effectLst/>
              <a:latin typeface="Times New Roman" panose="02020603050405020304" pitchFamily="18" charset="0"/>
              <a:ea typeface="Times New Roman" panose="02020603050405020304" pitchFamily="18" charset="0"/>
            </a:endParaRPr>
          </a:p>
        </p:txBody>
      </p:sp>
      <p:sp>
        <p:nvSpPr>
          <p:cNvPr id="4" name="TextBox 3">
            <a:extLst>
              <a:ext uri="{FF2B5EF4-FFF2-40B4-BE49-F238E27FC236}">
                <a16:creationId xmlns:a16="http://schemas.microsoft.com/office/drawing/2014/main" id="{56C1E04A-98CF-49C7-57E7-44F95B2409C3}"/>
              </a:ext>
            </a:extLst>
          </p:cNvPr>
          <p:cNvSpPr txBox="1"/>
          <p:nvPr/>
        </p:nvSpPr>
        <p:spPr>
          <a:xfrm>
            <a:off x="1564640" y="1406742"/>
            <a:ext cx="5669280" cy="461665"/>
          </a:xfrm>
          <a:prstGeom prst="rect">
            <a:avLst/>
          </a:prstGeom>
          <a:noFill/>
        </p:spPr>
        <p:txBody>
          <a:bodyPr wrap="square" rtlCol="0">
            <a:spAutoFit/>
          </a:bodyPr>
          <a:lstStyle/>
          <a:p>
            <a:r>
              <a:rPr lang="en-US" sz="2400" b="1" dirty="0">
                <a:solidFill>
                  <a:schemeClr val="accent1">
                    <a:lumMod val="75000"/>
                  </a:schemeClr>
                </a:solidFill>
                <a:latin typeface="Times New Roman" panose="02020603050405020304" pitchFamily="18" charset="0"/>
                <a:cs typeface="Times New Roman" panose="02020603050405020304" pitchFamily="18" charset="0"/>
              </a:rPr>
              <a:t>Home Page:-</a:t>
            </a:r>
            <a:endParaRPr lang="en-IN" sz="2400" b="1"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72FAEF0-CD26-8A7F-29B2-B5663C2DE58C}"/>
              </a:ext>
            </a:extLst>
          </p:cNvPr>
          <p:cNvPicPr>
            <a:picLocks noChangeAspect="1"/>
          </p:cNvPicPr>
          <p:nvPr/>
        </p:nvPicPr>
        <p:blipFill>
          <a:blip r:embed="rId2"/>
          <a:stretch>
            <a:fillRect/>
          </a:stretch>
        </p:blipFill>
        <p:spPr>
          <a:xfrm>
            <a:off x="2861310" y="1868407"/>
            <a:ext cx="6705600" cy="397256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544046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70086F-426B-CCC0-F6C8-1FC5DEE28BC3}"/>
              </a:ext>
            </a:extLst>
          </p:cNvPr>
          <p:cNvSpPr txBox="1"/>
          <p:nvPr/>
        </p:nvSpPr>
        <p:spPr>
          <a:xfrm>
            <a:off x="762001" y="1784271"/>
            <a:ext cx="6268708" cy="646986"/>
          </a:xfrm>
          <a:prstGeom prst="round2Diag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0" indent="0">
              <a:buNone/>
            </a:pPr>
            <a:r>
              <a:rPr lang="en-US" sz="3200" b="1" dirty="0">
                <a:solidFill>
                  <a:schemeClr val="accent1">
                    <a:lumMod val="50000"/>
                  </a:schemeClr>
                </a:solidFill>
                <a:latin typeface="Bahnschrift" panose="020B0502040204020203" pitchFamily="34" charset="0"/>
                <a:ea typeface="Calibri" panose="020F0502020204030204" pitchFamily="34" charset="0"/>
                <a:cs typeface="Times New Roman" panose="02020603050405020304" pitchFamily="18" charset="0"/>
              </a:rPr>
              <a:t>   </a:t>
            </a:r>
            <a:r>
              <a:rPr lang="en-US" sz="3200" b="1" dirty="0">
                <a:solidFill>
                  <a:schemeClr val="accent1">
                    <a:lumMod val="75000"/>
                  </a:schemeClr>
                </a:solidFill>
              </a:rPr>
              <a:t>TOURISM MANAGEMENT </a:t>
            </a:r>
            <a:endParaRPr lang="en-IN" sz="3200" b="1" dirty="0">
              <a:solidFill>
                <a:schemeClr val="accent1">
                  <a:lumMod val="75000"/>
                </a:schemeClr>
              </a:solidFill>
              <a:latin typeface="Bahnschrift" panose="020B0502040204020203" pitchFamily="34" charset="0"/>
              <a:ea typeface="Calibri" panose="020F0502020204030204" pitchFamily="34"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A9AE187E-93CA-51AA-6E92-3E6403BAB5A5}"/>
              </a:ext>
            </a:extLst>
          </p:cNvPr>
          <p:cNvCxnSpPr/>
          <p:nvPr/>
        </p:nvCxnSpPr>
        <p:spPr>
          <a:xfrm>
            <a:off x="7152640" y="1280160"/>
            <a:ext cx="0" cy="4318000"/>
          </a:xfrm>
          <a:prstGeom prst="line">
            <a:avLst/>
          </a:prstGeom>
          <a:ln/>
        </p:spPr>
        <p:style>
          <a:lnRef idx="3">
            <a:schemeClr val="accent1"/>
          </a:lnRef>
          <a:fillRef idx="0">
            <a:schemeClr val="accent1"/>
          </a:fillRef>
          <a:effectRef idx="2">
            <a:schemeClr val="accent1"/>
          </a:effectRef>
          <a:fontRef idx="minor">
            <a:schemeClr val="tx1"/>
          </a:fontRef>
        </p:style>
      </p:cxnSp>
      <p:sp>
        <p:nvSpPr>
          <p:cNvPr id="7" name="TextBox 6">
            <a:extLst>
              <a:ext uri="{FF2B5EF4-FFF2-40B4-BE49-F238E27FC236}">
                <a16:creationId xmlns:a16="http://schemas.microsoft.com/office/drawing/2014/main" id="{F35E1F56-63D6-57E8-9430-8F04ED9B3C53}"/>
              </a:ext>
            </a:extLst>
          </p:cNvPr>
          <p:cNvSpPr txBox="1"/>
          <p:nvPr/>
        </p:nvSpPr>
        <p:spPr>
          <a:xfrm>
            <a:off x="7782566" y="3187283"/>
            <a:ext cx="6024874" cy="3785652"/>
          </a:xfrm>
          <a:prstGeom prst="rect">
            <a:avLst/>
          </a:prstGeom>
          <a:noFill/>
        </p:spPr>
        <p:txBody>
          <a:bodyPr wrap="square" rtlCol="0">
            <a:spAutoFit/>
          </a:bodyPr>
          <a:lstStyle/>
          <a:p>
            <a:r>
              <a:rPr lang="en-US" sz="2000" b="1" dirty="0">
                <a:solidFill>
                  <a:schemeClr val="accent1">
                    <a:lumMod val="50000"/>
                  </a:schemeClr>
                </a:solidFill>
                <a:latin typeface="Arial" panose="020B0604020202020204" pitchFamily="34" charset="0"/>
                <a:cs typeface="Arial" panose="020B0604020202020204" pitchFamily="34" charset="0"/>
              </a:rPr>
              <a:t>Name:- Sheetal </a:t>
            </a:r>
            <a:r>
              <a:rPr lang="en-US" sz="2000" b="1" dirty="0" err="1">
                <a:solidFill>
                  <a:schemeClr val="accent1">
                    <a:lumMod val="50000"/>
                  </a:schemeClr>
                </a:solidFill>
                <a:latin typeface="Arial" panose="020B0604020202020204" pitchFamily="34" charset="0"/>
                <a:cs typeface="Arial" panose="020B0604020202020204" pitchFamily="34" charset="0"/>
              </a:rPr>
              <a:t>Fegade</a:t>
            </a:r>
            <a:endParaRPr lang="en-US" sz="2000" b="1" dirty="0">
              <a:solidFill>
                <a:schemeClr val="accent1">
                  <a:lumMod val="50000"/>
                </a:schemeClr>
              </a:solidFill>
              <a:latin typeface="Arial" panose="020B0604020202020204" pitchFamily="34" charset="0"/>
              <a:cs typeface="Arial" panose="020B0604020202020204" pitchFamily="34" charset="0"/>
            </a:endParaRPr>
          </a:p>
          <a:p>
            <a:r>
              <a:rPr lang="en-US" sz="2000" b="1" dirty="0">
                <a:solidFill>
                  <a:schemeClr val="accent1">
                    <a:lumMod val="50000"/>
                  </a:schemeClr>
                </a:solidFill>
                <a:latin typeface="Arial" panose="020B0604020202020204" pitchFamily="34" charset="0"/>
                <a:cs typeface="Arial" panose="020B0604020202020204" pitchFamily="34" charset="0"/>
              </a:rPr>
              <a:t>Roll No:- 58</a:t>
            </a:r>
          </a:p>
          <a:p>
            <a:r>
              <a:rPr lang="en-US" sz="2000" b="1" dirty="0">
                <a:solidFill>
                  <a:schemeClr val="accent1">
                    <a:lumMod val="50000"/>
                  </a:schemeClr>
                </a:solidFill>
                <a:latin typeface="Arial" panose="020B0604020202020204" pitchFamily="34" charset="0"/>
                <a:cs typeface="Arial" panose="020B0604020202020204" pitchFamily="34" charset="0"/>
              </a:rPr>
              <a:t>Name:- Shraddha Gore</a:t>
            </a:r>
          </a:p>
          <a:p>
            <a:r>
              <a:rPr lang="en-US" sz="2000" b="1" dirty="0">
                <a:solidFill>
                  <a:schemeClr val="accent1">
                    <a:lumMod val="50000"/>
                  </a:schemeClr>
                </a:solidFill>
                <a:latin typeface="Arial" panose="020B0604020202020204" pitchFamily="34" charset="0"/>
                <a:cs typeface="Arial" panose="020B0604020202020204" pitchFamily="34" charset="0"/>
              </a:rPr>
              <a:t>Roll No:- 60</a:t>
            </a:r>
          </a:p>
          <a:p>
            <a:r>
              <a:rPr lang="en-US" sz="2000" b="1" dirty="0">
                <a:solidFill>
                  <a:schemeClr val="accent1">
                    <a:lumMod val="50000"/>
                  </a:schemeClr>
                </a:solidFill>
                <a:latin typeface="Arial" panose="020B0604020202020204" pitchFamily="34" charset="0"/>
                <a:cs typeface="Arial" panose="020B0604020202020204" pitchFamily="34" charset="0"/>
              </a:rPr>
              <a:t>Name:- Ashwini </a:t>
            </a:r>
            <a:r>
              <a:rPr lang="en-US" sz="2000" b="1" dirty="0" err="1">
                <a:solidFill>
                  <a:schemeClr val="accent1">
                    <a:lumMod val="50000"/>
                  </a:schemeClr>
                </a:solidFill>
                <a:latin typeface="Arial" panose="020B0604020202020204" pitchFamily="34" charset="0"/>
                <a:cs typeface="Arial" panose="020B0604020202020204" pitchFamily="34" charset="0"/>
              </a:rPr>
              <a:t>Sapkale</a:t>
            </a:r>
            <a:endParaRPr lang="en-US" sz="2000" b="1" dirty="0">
              <a:solidFill>
                <a:schemeClr val="accent1">
                  <a:lumMod val="50000"/>
                </a:schemeClr>
              </a:solidFill>
              <a:latin typeface="Arial" panose="020B0604020202020204" pitchFamily="34" charset="0"/>
              <a:cs typeface="Arial" panose="020B0604020202020204" pitchFamily="34" charset="0"/>
            </a:endParaRPr>
          </a:p>
          <a:p>
            <a:r>
              <a:rPr lang="en-US" sz="2000" b="1" dirty="0">
                <a:solidFill>
                  <a:schemeClr val="accent1">
                    <a:lumMod val="50000"/>
                  </a:schemeClr>
                </a:solidFill>
                <a:latin typeface="Arial" panose="020B0604020202020204" pitchFamily="34" charset="0"/>
                <a:cs typeface="Arial" panose="020B0604020202020204" pitchFamily="34" charset="0"/>
              </a:rPr>
              <a:t>Roll No:- 168</a:t>
            </a:r>
          </a:p>
          <a:p>
            <a:r>
              <a:rPr lang="en-US" sz="2000" b="1" dirty="0">
                <a:solidFill>
                  <a:schemeClr val="accent1">
                    <a:lumMod val="50000"/>
                  </a:schemeClr>
                </a:solidFill>
                <a:latin typeface="Arial" panose="020B0604020202020204" pitchFamily="34" charset="0"/>
                <a:cs typeface="Arial" panose="020B0604020202020204" pitchFamily="34" charset="0"/>
              </a:rPr>
              <a:t>Name:- Siddhi </a:t>
            </a:r>
            <a:r>
              <a:rPr lang="en-US" sz="2000" b="1" dirty="0" err="1">
                <a:solidFill>
                  <a:schemeClr val="accent1">
                    <a:lumMod val="50000"/>
                  </a:schemeClr>
                </a:solidFill>
                <a:latin typeface="Arial" panose="020B0604020202020204" pitchFamily="34" charset="0"/>
                <a:cs typeface="Arial" panose="020B0604020202020204" pitchFamily="34" charset="0"/>
              </a:rPr>
              <a:t>Bage</a:t>
            </a:r>
            <a:endParaRPr lang="en-US" sz="2000" b="1" dirty="0">
              <a:solidFill>
                <a:schemeClr val="accent1">
                  <a:lumMod val="50000"/>
                </a:schemeClr>
              </a:solidFill>
              <a:latin typeface="Arial" panose="020B0604020202020204" pitchFamily="34" charset="0"/>
              <a:cs typeface="Arial" panose="020B0604020202020204" pitchFamily="34" charset="0"/>
            </a:endParaRPr>
          </a:p>
          <a:p>
            <a:r>
              <a:rPr lang="en-US" sz="2000" b="1" dirty="0">
                <a:solidFill>
                  <a:schemeClr val="accent1">
                    <a:lumMod val="50000"/>
                  </a:schemeClr>
                </a:solidFill>
                <a:latin typeface="Arial" panose="020B0604020202020204" pitchFamily="34" charset="0"/>
                <a:cs typeface="Arial" panose="020B0604020202020204" pitchFamily="34" charset="0"/>
              </a:rPr>
              <a:t>Roll No:- 07</a:t>
            </a:r>
          </a:p>
          <a:p>
            <a:endParaRPr lang="en-US" sz="2000" b="1" dirty="0">
              <a:solidFill>
                <a:schemeClr val="accent1">
                  <a:lumMod val="50000"/>
                </a:schemeClr>
              </a:solidFill>
              <a:latin typeface="Arial" panose="020B0604020202020204" pitchFamily="34" charset="0"/>
              <a:cs typeface="Arial" panose="020B0604020202020204" pitchFamily="34" charset="0"/>
            </a:endParaRPr>
          </a:p>
          <a:p>
            <a:endParaRPr lang="en-US" sz="2000" b="1" dirty="0">
              <a:solidFill>
                <a:schemeClr val="accent1">
                  <a:lumMod val="50000"/>
                </a:schemeClr>
              </a:solidFill>
              <a:latin typeface="Arial" panose="020B0604020202020204" pitchFamily="34" charset="0"/>
              <a:cs typeface="Arial" panose="020B0604020202020204" pitchFamily="34" charset="0"/>
            </a:endParaRPr>
          </a:p>
          <a:p>
            <a:endParaRPr lang="en-US" sz="2000" b="1" dirty="0">
              <a:solidFill>
                <a:schemeClr val="accent1">
                  <a:lumMod val="50000"/>
                </a:schemeClr>
              </a:solidFill>
              <a:latin typeface="Arial" panose="020B0604020202020204" pitchFamily="34" charset="0"/>
              <a:cs typeface="Arial" panose="020B0604020202020204" pitchFamily="34" charset="0"/>
            </a:endParaRPr>
          </a:p>
          <a:p>
            <a:endParaRPr lang="en-IN" sz="2000" b="1" dirty="0">
              <a:solidFill>
                <a:schemeClr val="accent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563815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A367C5-1C16-E57A-0E98-EBE34CB1C61A}"/>
              </a:ext>
            </a:extLst>
          </p:cNvPr>
          <p:cNvSpPr txBox="1"/>
          <p:nvPr/>
        </p:nvSpPr>
        <p:spPr>
          <a:xfrm>
            <a:off x="1865630" y="1049774"/>
            <a:ext cx="6096000" cy="461665"/>
          </a:xfrm>
          <a:prstGeom prst="rect">
            <a:avLst/>
          </a:prstGeom>
          <a:noFill/>
        </p:spPr>
        <p:txBody>
          <a:bodyPr wrap="square">
            <a:spAutoFit/>
          </a:bodyPr>
          <a:lstStyle/>
          <a:p>
            <a:r>
              <a:rPr lang="en-IN" sz="2400" b="1" dirty="0">
                <a:solidFill>
                  <a:schemeClr val="accent1">
                    <a:lumMod val="75000"/>
                  </a:schemeClr>
                </a:solidFill>
                <a:effectLst/>
                <a:latin typeface="Times New Roman" panose="02020603050405020304" pitchFamily="18" charset="0"/>
                <a:ea typeface="Times New Roman" panose="02020603050405020304" pitchFamily="18" charset="0"/>
              </a:rPr>
              <a:t>About Us Page:-</a:t>
            </a:r>
            <a:endParaRPr lang="en-IN" sz="2400" dirty="0">
              <a:solidFill>
                <a:schemeClr val="accent1">
                  <a:lumMod val="75000"/>
                </a:schemeClr>
              </a:solidFill>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7CA2FE06-1BFD-0DBA-10CE-03FF994D5F75}"/>
              </a:ext>
            </a:extLst>
          </p:cNvPr>
          <p:cNvPicPr>
            <a:picLocks noChangeAspect="1"/>
          </p:cNvPicPr>
          <p:nvPr/>
        </p:nvPicPr>
        <p:blipFill>
          <a:blip r:embed="rId2"/>
          <a:stretch>
            <a:fillRect/>
          </a:stretch>
        </p:blipFill>
        <p:spPr>
          <a:xfrm>
            <a:off x="2766059" y="1849120"/>
            <a:ext cx="6659881" cy="378968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529867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8BD8BE-6093-DB02-C329-DB78CE1B5359}"/>
              </a:ext>
            </a:extLst>
          </p:cNvPr>
          <p:cNvPicPr>
            <a:picLocks noChangeAspect="1"/>
          </p:cNvPicPr>
          <p:nvPr/>
        </p:nvPicPr>
        <p:blipFill>
          <a:blip r:embed="rId2"/>
          <a:stretch>
            <a:fillRect/>
          </a:stretch>
        </p:blipFill>
        <p:spPr>
          <a:xfrm>
            <a:off x="2926080" y="1981200"/>
            <a:ext cx="6807200" cy="3769360"/>
          </a:xfrm>
          <a:prstGeom prst="rect">
            <a:avLst/>
          </a:prstGeom>
          <a:ln>
            <a:noFill/>
          </a:ln>
          <a:effectLst>
            <a:outerShdw blurRad="190500" algn="tl" rotWithShape="0">
              <a:srgbClr val="000000">
                <a:alpha val="70000"/>
              </a:srgbClr>
            </a:outerShdw>
          </a:effectLst>
        </p:spPr>
      </p:pic>
      <p:sp>
        <p:nvSpPr>
          <p:cNvPr id="5" name="TextBox 4">
            <a:extLst>
              <a:ext uri="{FF2B5EF4-FFF2-40B4-BE49-F238E27FC236}">
                <a16:creationId xmlns:a16="http://schemas.microsoft.com/office/drawing/2014/main" id="{99533A03-C87A-56CC-F756-BA71DFE2AF8B}"/>
              </a:ext>
            </a:extLst>
          </p:cNvPr>
          <p:cNvSpPr txBox="1"/>
          <p:nvPr/>
        </p:nvSpPr>
        <p:spPr>
          <a:xfrm>
            <a:off x="1452880" y="1107440"/>
            <a:ext cx="6096000" cy="461665"/>
          </a:xfrm>
          <a:prstGeom prst="rect">
            <a:avLst/>
          </a:prstGeom>
          <a:noFill/>
        </p:spPr>
        <p:txBody>
          <a:bodyPr wrap="square">
            <a:spAutoFit/>
          </a:bodyPr>
          <a:lstStyle/>
          <a:p>
            <a:r>
              <a:rPr lang="en-IN" sz="2400" b="1" dirty="0">
                <a:solidFill>
                  <a:schemeClr val="accent1">
                    <a:lumMod val="75000"/>
                  </a:schemeClr>
                </a:solidFill>
                <a:effectLst/>
                <a:latin typeface="Times New Roman" panose="02020603050405020304" pitchFamily="18" charset="0"/>
                <a:ea typeface="Times New Roman" panose="02020603050405020304" pitchFamily="18" charset="0"/>
              </a:rPr>
              <a:t>Travels Packages:-</a:t>
            </a:r>
            <a:endParaRPr lang="en-IN" sz="2400" dirty="0">
              <a:solidFill>
                <a:schemeClr val="accent1">
                  <a:lumMod val="75000"/>
                </a:schemeClr>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9248956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EF4B68-1FCF-1BF7-C192-74C3C9440ED6}"/>
              </a:ext>
            </a:extLst>
          </p:cNvPr>
          <p:cNvSpPr txBox="1"/>
          <p:nvPr/>
        </p:nvSpPr>
        <p:spPr>
          <a:xfrm>
            <a:off x="3322320" y="2970014"/>
            <a:ext cx="6096000" cy="369332"/>
          </a:xfrm>
          <a:prstGeom prst="rect">
            <a:avLst/>
          </a:prstGeom>
          <a:noFill/>
        </p:spPr>
        <p:txBody>
          <a:bodyPr wrap="square">
            <a:spAutoFit/>
          </a:bodyPr>
          <a:lstStyle/>
          <a:p>
            <a:r>
              <a:rPr lang="en-IN" sz="1800" b="1" dirty="0">
                <a:effectLst/>
                <a:latin typeface="Times New Roman" panose="02020603050405020304" pitchFamily="18" charset="0"/>
                <a:ea typeface="Times New Roman" panose="02020603050405020304" pitchFamily="18" charset="0"/>
              </a:rPr>
              <a:t>Contact Us Page</a:t>
            </a:r>
            <a:endParaRPr lang="en-IN" dirty="0"/>
          </a:p>
        </p:txBody>
      </p:sp>
      <p:pic>
        <p:nvPicPr>
          <p:cNvPr id="15362" name="Picture 1">
            <a:extLst>
              <a:ext uri="{FF2B5EF4-FFF2-40B4-BE49-F238E27FC236}">
                <a16:creationId xmlns:a16="http://schemas.microsoft.com/office/drawing/2014/main" id="{405EA518-32A1-F299-E99D-454426A666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4800" y="1706880"/>
            <a:ext cx="6837680" cy="40144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A59EEF73-A5F9-0C12-EF8D-15C38BA9EFE8}"/>
              </a:ext>
            </a:extLst>
          </p:cNvPr>
          <p:cNvSpPr txBox="1"/>
          <p:nvPr/>
        </p:nvSpPr>
        <p:spPr>
          <a:xfrm>
            <a:off x="1720215" y="1136720"/>
            <a:ext cx="6096000" cy="461665"/>
          </a:xfrm>
          <a:prstGeom prst="rect">
            <a:avLst/>
          </a:prstGeom>
          <a:noFill/>
        </p:spPr>
        <p:txBody>
          <a:bodyPr wrap="square">
            <a:spAutoFit/>
          </a:bodyPr>
          <a:lstStyle/>
          <a:p>
            <a:r>
              <a:rPr lang="en-IN" sz="2400" b="1" dirty="0">
                <a:solidFill>
                  <a:schemeClr val="accent1">
                    <a:lumMod val="75000"/>
                  </a:schemeClr>
                </a:solidFill>
                <a:effectLst/>
                <a:latin typeface="Times New Roman" panose="02020603050405020304" pitchFamily="18" charset="0"/>
                <a:ea typeface="Times New Roman" panose="02020603050405020304" pitchFamily="18" charset="0"/>
              </a:rPr>
              <a:t>Contact Us Page:-</a:t>
            </a:r>
            <a:endParaRPr lang="en-IN" sz="2400" dirty="0">
              <a:solidFill>
                <a:schemeClr val="accent1">
                  <a:lumMod val="75000"/>
                </a:schemeClr>
              </a:solidFill>
            </a:endParaRPr>
          </a:p>
        </p:txBody>
      </p:sp>
    </p:spTree>
    <p:extLst>
      <p:ext uri="{BB962C8B-B14F-4D97-AF65-F5344CB8AC3E}">
        <p14:creationId xmlns:p14="http://schemas.microsoft.com/office/powerpoint/2010/main" val="38585842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F0DB7C-ABA2-288C-5E05-F691810B4FC5}"/>
              </a:ext>
            </a:extLst>
          </p:cNvPr>
          <p:cNvSpPr txBox="1"/>
          <p:nvPr/>
        </p:nvSpPr>
        <p:spPr>
          <a:xfrm>
            <a:off x="1330960" y="1170186"/>
            <a:ext cx="3921760" cy="738664"/>
          </a:xfrm>
          <a:prstGeom prst="rect">
            <a:avLst/>
          </a:prstGeom>
          <a:noFill/>
        </p:spPr>
        <p:txBody>
          <a:bodyPr wrap="square" rtlCol="0">
            <a:spAutoFit/>
          </a:bodyPr>
          <a:lstStyle/>
          <a:p>
            <a:r>
              <a:rPr lang="en-US" sz="2400" b="1" dirty="0">
                <a:solidFill>
                  <a:schemeClr val="accent1">
                    <a:lumMod val="75000"/>
                  </a:schemeClr>
                </a:solidFill>
                <a:latin typeface="Times New Roman" panose="02020603050405020304" pitchFamily="18" charset="0"/>
                <a:cs typeface="Times New Roman" panose="02020603050405020304" pitchFamily="18" charset="0"/>
              </a:rPr>
              <a:t>Privacy policy:-</a:t>
            </a:r>
          </a:p>
          <a:p>
            <a:endParaRPr lang="en-IN" dirty="0"/>
          </a:p>
        </p:txBody>
      </p:sp>
      <p:pic>
        <p:nvPicPr>
          <p:cNvPr id="5" name="Picture 4">
            <a:extLst>
              <a:ext uri="{FF2B5EF4-FFF2-40B4-BE49-F238E27FC236}">
                <a16:creationId xmlns:a16="http://schemas.microsoft.com/office/drawing/2014/main" id="{DB5B0A5F-AC68-B5E4-C9E6-596157235FCC}"/>
              </a:ext>
            </a:extLst>
          </p:cNvPr>
          <p:cNvPicPr>
            <a:picLocks noChangeAspect="1"/>
          </p:cNvPicPr>
          <p:nvPr/>
        </p:nvPicPr>
        <p:blipFill>
          <a:blip r:embed="rId2"/>
          <a:stretch>
            <a:fillRect/>
          </a:stretch>
        </p:blipFill>
        <p:spPr>
          <a:xfrm>
            <a:off x="3383280" y="1706711"/>
            <a:ext cx="6217920" cy="411496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872154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5F4538-3C54-2570-35E7-840E990DC9DB}"/>
              </a:ext>
            </a:extLst>
          </p:cNvPr>
          <p:cNvSpPr txBox="1"/>
          <p:nvPr/>
        </p:nvSpPr>
        <p:spPr>
          <a:xfrm>
            <a:off x="2163445" y="917694"/>
            <a:ext cx="6096000" cy="461665"/>
          </a:xfrm>
          <a:prstGeom prst="rect">
            <a:avLst/>
          </a:prstGeom>
          <a:noFill/>
        </p:spPr>
        <p:txBody>
          <a:bodyPr wrap="square">
            <a:spAutoFit/>
          </a:bodyPr>
          <a:lstStyle/>
          <a:p>
            <a:r>
              <a:rPr lang="en-IN" sz="2400" b="1" dirty="0">
                <a:solidFill>
                  <a:schemeClr val="accent1">
                    <a:lumMod val="75000"/>
                  </a:schemeClr>
                </a:solidFill>
                <a:effectLst/>
                <a:latin typeface="Times New Roman" panose="02020603050405020304" pitchFamily="18" charset="0"/>
                <a:ea typeface="Times New Roman" panose="02020603050405020304" pitchFamily="18" charset="0"/>
              </a:rPr>
              <a:t>Enquiry Page:-</a:t>
            </a:r>
            <a:endParaRPr lang="en-IN" sz="2400" dirty="0">
              <a:solidFill>
                <a:schemeClr val="accent1">
                  <a:lumMod val="75000"/>
                </a:schemeClr>
              </a:solidFill>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9D81C6A6-1A64-85F5-97A9-9077EC775A99}"/>
              </a:ext>
            </a:extLst>
          </p:cNvPr>
          <p:cNvPicPr>
            <a:picLocks noChangeAspect="1"/>
          </p:cNvPicPr>
          <p:nvPr/>
        </p:nvPicPr>
        <p:blipFill>
          <a:blip r:embed="rId2"/>
          <a:stretch>
            <a:fillRect/>
          </a:stretch>
        </p:blipFill>
        <p:spPr>
          <a:xfrm>
            <a:off x="2971800" y="1686560"/>
            <a:ext cx="6248400" cy="404368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226088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E59C2CA-3B8C-9819-D86A-80776C7D3C6A}"/>
              </a:ext>
            </a:extLst>
          </p:cNvPr>
          <p:cNvSpPr txBox="1"/>
          <p:nvPr/>
        </p:nvSpPr>
        <p:spPr>
          <a:xfrm>
            <a:off x="1229360" y="948690"/>
            <a:ext cx="9814560" cy="5293757"/>
          </a:xfrm>
          <a:prstGeom prst="rect">
            <a:avLst/>
          </a:prstGeom>
          <a:noFill/>
        </p:spPr>
        <p:txBody>
          <a:bodyPr wrap="square">
            <a:spAutoFit/>
          </a:bodyPr>
          <a:lstStyle/>
          <a:p>
            <a:r>
              <a:rPr lang="en-US" sz="3200" b="1" dirty="0">
                <a:solidFill>
                  <a:schemeClr val="accent1">
                    <a:lumMod val="50000"/>
                  </a:schemeClr>
                </a:solidFill>
                <a:effectLst/>
                <a:latin typeface="Times New Roman" panose="02020603050405020304" pitchFamily="18" charset="0"/>
                <a:ea typeface="Times New Roman" panose="02020603050405020304" pitchFamily="18" charset="0"/>
              </a:rPr>
              <a:t>CONCLUSION:-</a:t>
            </a:r>
          </a:p>
          <a:p>
            <a:pPr indent="457200" algn="just">
              <a:lnSpc>
                <a:spcPct val="150000"/>
              </a:lnSpc>
            </a:pPr>
            <a:r>
              <a:rPr lang="en-US" dirty="0">
                <a:effectLst/>
                <a:latin typeface="Arial" panose="020B0604020202020204" pitchFamily="34" charset="0"/>
                <a:ea typeface="Times New Roman" panose="02020603050405020304" pitchFamily="18" charset="0"/>
                <a:cs typeface="Arial" panose="020B0604020202020204" pitchFamily="34" charset="0"/>
              </a:rPr>
              <a:t>This project has given me an ample opportunity to design, code, and test and implements an </a:t>
            </a:r>
            <a:r>
              <a:rPr lang="en-US" dirty="0" err="1">
                <a:effectLst/>
                <a:latin typeface="Arial" panose="020B0604020202020204" pitchFamily="34" charset="0"/>
                <a:ea typeface="Times New Roman" panose="02020603050405020304" pitchFamily="18" charset="0"/>
                <a:cs typeface="Arial" panose="020B0604020202020204" pitchFamily="34" charset="0"/>
              </a:rPr>
              <a:t>application.This</a:t>
            </a:r>
            <a:r>
              <a:rPr lang="en-US" dirty="0">
                <a:effectLst/>
                <a:latin typeface="Arial" panose="020B0604020202020204" pitchFamily="34" charset="0"/>
                <a:ea typeface="Times New Roman" panose="02020603050405020304" pitchFamily="18" charset="0"/>
                <a:cs typeface="Arial" panose="020B0604020202020204" pitchFamily="34" charset="0"/>
              </a:rPr>
              <a:t> has helped in putting into practice of various Software Engineering principles and Database Management concepts like maintaining integrity and consistency of data. Further, this has helped me to learn more about MYSQL,PHP,HTML,JAVASCRIPT, Adobe Photoshop 7.0 and Personal Web Server.</a:t>
            </a:r>
            <a:endParaRPr lang="en-IN" dirty="0">
              <a:effectLst/>
              <a:latin typeface="Arial" panose="020B0604020202020204" pitchFamily="34" charset="0"/>
              <a:ea typeface="Times New Roman" panose="02020603050405020304" pitchFamily="18" charset="0"/>
              <a:cs typeface="Arial" panose="020B0604020202020204" pitchFamily="34" charset="0"/>
            </a:endParaRPr>
          </a:p>
          <a:p>
            <a:pPr indent="457200" algn="just">
              <a:lnSpc>
                <a:spcPct val="150000"/>
              </a:lnSpc>
            </a:pPr>
            <a:r>
              <a:rPr lang="en-US" sz="1800" dirty="0">
                <a:effectLst/>
                <a:latin typeface="Arial" panose="020B0604020202020204" pitchFamily="34" charset="0"/>
                <a:ea typeface="Times New Roman" panose="02020603050405020304" pitchFamily="18" charset="0"/>
                <a:cs typeface="Arial" panose="020B0604020202020204" pitchFamily="34" charset="0"/>
              </a:rPr>
              <a:t>I thank my guide for his invaluable contribution in guiding me throughout the project. The project titled as Tourism Management System was deeply studied and analyzed to design the code and implement. All the current requirements and possibilities have been taken care during the project time.</a:t>
            </a:r>
            <a:r>
              <a:rPr lang="en-IN" dirty="0">
                <a:latin typeface="Arial" panose="020B0604020202020204" pitchFamily="34" charset="0"/>
                <a:ea typeface="Times New Roman" panose="02020603050405020304" pitchFamily="18" charset="0"/>
                <a:cs typeface="Arial" panose="020B0604020202020204" pitchFamily="34" charset="0"/>
              </a:rPr>
              <a:t> </a:t>
            </a:r>
            <a:r>
              <a:rPr lang="en-US" sz="1800" dirty="0">
                <a:effectLst/>
                <a:latin typeface="Arial" panose="020B0604020202020204" pitchFamily="34" charset="0"/>
                <a:ea typeface="Times New Roman" panose="02020603050405020304" pitchFamily="18" charset="0"/>
                <a:cs typeface="Arial" panose="020B0604020202020204" pitchFamily="34" charset="0"/>
              </a:rPr>
              <a:t>Tourism Management System is a web based application, which manages and handles the people tour booking who visited in the tourism agencies.</a:t>
            </a:r>
            <a:endParaRPr lang="en-IN" sz="1800" dirty="0">
              <a:effectLst/>
              <a:latin typeface="Arial" panose="020B0604020202020204" pitchFamily="34" charset="0"/>
              <a:ea typeface="Times New Roman" panose="02020603050405020304" pitchFamily="18" charset="0"/>
              <a:cs typeface="Arial" panose="020B0604020202020204" pitchFamily="34" charset="0"/>
            </a:endParaRPr>
          </a:p>
          <a:p>
            <a:endParaRPr lang="en-US" sz="1800" b="1"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496327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559B70-2794-BA7A-189C-E871E9DF6F71}"/>
              </a:ext>
            </a:extLst>
          </p:cNvPr>
          <p:cNvSpPr txBox="1"/>
          <p:nvPr/>
        </p:nvSpPr>
        <p:spPr>
          <a:xfrm>
            <a:off x="1493520" y="1062573"/>
            <a:ext cx="9458960" cy="4519186"/>
          </a:xfrm>
          <a:prstGeom prst="rect">
            <a:avLst/>
          </a:prstGeom>
          <a:noFill/>
        </p:spPr>
        <p:txBody>
          <a:bodyPr wrap="square">
            <a:spAutoFit/>
          </a:bodyPr>
          <a:lstStyle/>
          <a:p>
            <a:pPr algn="just">
              <a:lnSpc>
                <a:spcPct val="150000"/>
              </a:lnSpc>
            </a:pPr>
            <a:r>
              <a:rPr lang="en-US" sz="3200" b="1" dirty="0">
                <a:solidFill>
                  <a:schemeClr val="accent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Future Scope:-</a:t>
            </a:r>
          </a:p>
          <a:p>
            <a:pPr algn="just">
              <a:lnSpc>
                <a:spcPct val="150000"/>
              </a:lnSpc>
            </a:pPr>
            <a:r>
              <a:rPr lang="en-US" dirty="0">
                <a:effectLst/>
                <a:latin typeface="Arial" panose="020B0604020202020204" pitchFamily="34" charset="0"/>
                <a:ea typeface="Times New Roman" panose="02020603050405020304" pitchFamily="18" charset="0"/>
                <a:cs typeface="Arial" panose="020B0604020202020204" pitchFamily="34" charset="0"/>
              </a:rPr>
              <a:t>The Website is developed based on real life. It is very helpful in business applications. Today's extremely exhausting work environment dictates that individuals requires some joyful holiday. The website will provides a stress-free joyful refreshing holidays with cost competitive and customized packages according to their requirements. As it is web based it can provide services in almost each and every city of India. It offer tour and travel services including holiday tour packages, domestic tour packages only in one click. It provide the most suitably designed as well as the customized travel packages to the customers. The site will help to estimate the benefits and calculate the requirement very easily. The benefits will be in terms of speedy query</a:t>
            </a:r>
            <a:endParaRPr lang="en-IN" dirty="0">
              <a:effectLst/>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221598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6A9DB30-1A08-8CB3-5A50-BA7F44BCB6FA}"/>
              </a:ext>
            </a:extLst>
          </p:cNvPr>
          <p:cNvSpPr txBox="1"/>
          <p:nvPr/>
        </p:nvSpPr>
        <p:spPr>
          <a:xfrm>
            <a:off x="1747520" y="1066051"/>
            <a:ext cx="8991600" cy="3970318"/>
          </a:xfrm>
          <a:prstGeom prst="rect">
            <a:avLst/>
          </a:prstGeom>
          <a:noFill/>
        </p:spPr>
        <p:txBody>
          <a:bodyPr wrap="square">
            <a:spAutoFit/>
          </a:bodyPr>
          <a:lstStyle/>
          <a:p>
            <a:pPr>
              <a:lnSpc>
                <a:spcPct val="150000"/>
              </a:lnSpc>
              <a:tabLst>
                <a:tab pos="2743200" algn="l"/>
              </a:tabLst>
            </a:pPr>
            <a:r>
              <a:rPr lang="en-US" sz="3200" b="1" dirty="0">
                <a:solidFill>
                  <a:schemeClr val="accent1">
                    <a:lumMod val="50000"/>
                  </a:schemeClr>
                </a:solidFill>
                <a:effectLst/>
                <a:latin typeface="Times New Roman" panose="02020603050405020304" pitchFamily="18" charset="0"/>
                <a:ea typeface="Times New Roman" panose="02020603050405020304" pitchFamily="18" charset="0"/>
              </a:rPr>
              <a:t>BIBLIOGRAPHY:-</a:t>
            </a:r>
          </a:p>
          <a:p>
            <a:r>
              <a:rPr lang="en-IN" sz="2400" dirty="0">
                <a:solidFill>
                  <a:schemeClr val="accent1">
                    <a:lumMod val="75000"/>
                  </a:schemeClr>
                </a:solidFill>
                <a:latin typeface="Times New Roman" panose="02020603050405020304" pitchFamily="18" charset="0"/>
                <a:ea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rPr>
              <a:t>The following books were referred during the analysis and execution phase of the 			project</a:t>
            </a:r>
            <a:endParaRPr lang="en-IN"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342900" lvl="0" indent="-342900">
              <a:buFont typeface="Wingdings" panose="05000000000000000000" pitchFamily="2" charset="2"/>
              <a:buChar char="q"/>
            </a:pPr>
            <a:r>
              <a:rPr lang="en-US" sz="1800" dirty="0">
                <a:solidFill>
                  <a:srgbClr val="000000"/>
                </a:solidFill>
                <a:effectLst/>
                <a:latin typeface="Times New Roman" panose="02020603050405020304" pitchFamily="18" charset="0"/>
                <a:ea typeface="Times New Roman" panose="02020603050405020304" pitchFamily="18" charset="0"/>
              </a:rPr>
              <a:t>PHP and MySQL Web Development</a:t>
            </a:r>
            <a:endParaRPr lang="en-IN" sz="1800" dirty="0">
              <a:effectLst/>
              <a:latin typeface="Times New Roman" panose="02020603050405020304" pitchFamily="18" charset="0"/>
              <a:ea typeface="Times New Roman" panose="02020603050405020304" pitchFamily="18" charset="0"/>
            </a:endParaRPr>
          </a:p>
          <a:p>
            <a:pPr marL="285750" marR="457200" indent="-171450">
              <a:spcAft>
                <a:spcPts val="0"/>
              </a:spcAft>
            </a:pPr>
            <a:r>
              <a:rPr lang="en-US" sz="1800" i="1" dirty="0">
                <a:effectLst/>
                <a:latin typeface="Times New Roman" panose="02020603050405020304" pitchFamily="18" charset="0"/>
                <a:ea typeface="Times New Roman" panose="02020603050405020304" pitchFamily="18" charset="0"/>
              </a:rPr>
              <a:t>                                  </a:t>
            </a:r>
            <a:r>
              <a:rPr lang="en-US" sz="1800" b="1" i="1" u="sng" dirty="0">
                <a:effectLst/>
                <a:latin typeface="Times New Roman" panose="02020603050405020304" pitchFamily="18" charset="0"/>
                <a:ea typeface="Times New Roman" panose="02020603050405020304" pitchFamily="18" charset="0"/>
              </a:rPr>
              <a:t>Book by Luke Welling</a:t>
            </a:r>
            <a:endParaRPr lang="en-IN" sz="1800" b="1" i="1" u="sng" dirty="0">
              <a:effectLst/>
              <a:latin typeface="Times New Roman" panose="02020603050405020304" pitchFamily="18" charset="0"/>
              <a:ea typeface="Times New Roman" panose="02020603050405020304" pitchFamily="18" charset="0"/>
            </a:endParaRPr>
          </a:p>
          <a:p>
            <a:pPr marL="285750" marR="457200" indent="-171450">
              <a:spcAft>
                <a:spcPts val="0"/>
              </a:spcAft>
            </a:pPr>
            <a:r>
              <a:rPr lang="en-US" sz="1800" dirty="0">
                <a:solidFill>
                  <a:srgbClr val="777777"/>
                </a:solidFill>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285750" lvl="0" indent="-285750">
              <a:buFont typeface="Wingdings" panose="05000000000000000000" pitchFamily="2" charset="2"/>
              <a:buChar char="q"/>
            </a:pPr>
            <a:r>
              <a:rPr lang="en-US" sz="1800" dirty="0">
                <a:solidFill>
                  <a:srgbClr val="000000"/>
                </a:solidFill>
                <a:effectLst/>
                <a:latin typeface="Times New Roman" panose="02020603050405020304" pitchFamily="18" charset="0"/>
                <a:ea typeface="Times New Roman" panose="02020603050405020304" pitchFamily="18" charset="0"/>
              </a:rPr>
              <a:t>Head First PHP &amp; MySQL</a:t>
            </a:r>
            <a:endParaRPr lang="en-IN" sz="1800" dirty="0">
              <a:effectLst/>
              <a:latin typeface="Times New Roman" panose="02020603050405020304" pitchFamily="18" charset="0"/>
              <a:ea typeface="Times New Roman" panose="02020603050405020304" pitchFamily="18" charset="0"/>
            </a:endParaRPr>
          </a:p>
          <a:p>
            <a:pPr marL="285750" indent="-171450"/>
            <a:r>
              <a:rPr lang="en-US" sz="1800" dirty="0">
                <a:solidFill>
                  <a:srgbClr val="777777"/>
                </a:solidFill>
                <a:effectLst/>
                <a:latin typeface="Times New Roman" panose="02020603050405020304" pitchFamily="18" charset="0"/>
                <a:ea typeface="Times New Roman" panose="02020603050405020304" pitchFamily="18" charset="0"/>
              </a:rPr>
              <a:t>                                  </a:t>
            </a:r>
            <a:r>
              <a:rPr lang="en-US" sz="1800" b="1" i="1" u="sng" dirty="0">
                <a:effectLst/>
                <a:latin typeface="Times New Roman" panose="02020603050405020304" pitchFamily="18" charset="0"/>
                <a:ea typeface="Times New Roman" panose="02020603050405020304" pitchFamily="18" charset="0"/>
              </a:rPr>
              <a:t>Book by Lynn </a:t>
            </a:r>
            <a:r>
              <a:rPr lang="en-US" sz="1800" b="1" i="1" u="sng" dirty="0" err="1">
                <a:effectLst/>
                <a:latin typeface="Times New Roman" panose="02020603050405020304" pitchFamily="18" charset="0"/>
                <a:ea typeface="Times New Roman" panose="02020603050405020304" pitchFamily="18" charset="0"/>
              </a:rPr>
              <a:t>Beighley</a:t>
            </a:r>
            <a:r>
              <a:rPr lang="en-US" sz="1800" b="1" i="1" u="sng" dirty="0">
                <a:effectLst/>
                <a:latin typeface="Times New Roman" panose="02020603050405020304" pitchFamily="18" charset="0"/>
                <a:ea typeface="Times New Roman" panose="02020603050405020304" pitchFamily="18" charset="0"/>
              </a:rPr>
              <a:t> and Michael Morrison</a:t>
            </a:r>
            <a:endParaRPr lang="en-IN" sz="1800" b="1" i="1" u="sng" dirty="0">
              <a:effectLst/>
              <a:latin typeface="Times New Roman" panose="02020603050405020304" pitchFamily="18" charset="0"/>
              <a:ea typeface="Times New Roman" panose="02020603050405020304" pitchFamily="18" charset="0"/>
            </a:endParaRPr>
          </a:p>
          <a:p>
            <a:pPr marL="285750" indent="-171450"/>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342900" lvl="0" indent="-342900">
              <a:buFont typeface="Wingdings" panose="05000000000000000000" pitchFamily="2" charset="2"/>
              <a:buChar char="q"/>
            </a:pPr>
            <a:r>
              <a:rPr lang="en-US" sz="1800" dirty="0">
                <a:solidFill>
                  <a:srgbClr val="000000"/>
                </a:solidFill>
                <a:effectLst/>
                <a:latin typeface="Times New Roman" panose="02020603050405020304" pitchFamily="18" charset="0"/>
                <a:ea typeface="Times New Roman" panose="02020603050405020304" pitchFamily="18" charset="0"/>
              </a:rPr>
              <a:t>PHP &amp; MySQL for Dummies</a:t>
            </a:r>
            <a:endParaRPr lang="en-IN" sz="1800" dirty="0">
              <a:effectLst/>
              <a:latin typeface="Times New Roman" panose="02020603050405020304" pitchFamily="18" charset="0"/>
              <a:ea typeface="Times New Roman" panose="02020603050405020304" pitchFamily="18" charset="0"/>
            </a:endParaRPr>
          </a:p>
          <a:p>
            <a:pPr marL="285750" indent="-171450"/>
            <a:r>
              <a:rPr lang="en-US" sz="1800" dirty="0">
                <a:solidFill>
                  <a:srgbClr val="777777"/>
                </a:solidFill>
                <a:effectLst/>
                <a:latin typeface="Times New Roman" panose="02020603050405020304" pitchFamily="18" charset="0"/>
                <a:ea typeface="Times New Roman" panose="02020603050405020304" pitchFamily="18" charset="0"/>
              </a:rPr>
              <a:t>                                  </a:t>
            </a:r>
            <a:r>
              <a:rPr lang="en-US" sz="1800" b="1" i="1" u="sng" dirty="0">
                <a:latin typeface="Times New Roman" panose="02020603050405020304" pitchFamily="18" charset="0"/>
                <a:ea typeface="Times New Roman" panose="02020603050405020304" pitchFamily="18" charset="0"/>
              </a:rPr>
              <a:t>Book by Janet </a:t>
            </a:r>
            <a:r>
              <a:rPr lang="en-US" sz="1800" b="1" i="1" u="sng" dirty="0" err="1">
                <a:latin typeface="Times New Roman" panose="02020603050405020304" pitchFamily="18" charset="0"/>
                <a:ea typeface="Times New Roman" panose="02020603050405020304" pitchFamily="18" charset="0"/>
              </a:rPr>
              <a:t>Valade</a:t>
            </a:r>
            <a:endParaRPr lang="en-IN" sz="1800" b="1" i="1" u="sng"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6250120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FF7E8E-33F0-E681-4E59-4EF6FB922E75}"/>
              </a:ext>
            </a:extLst>
          </p:cNvPr>
          <p:cNvSpPr txBox="1"/>
          <p:nvPr/>
        </p:nvSpPr>
        <p:spPr>
          <a:xfrm>
            <a:off x="1529080" y="737080"/>
            <a:ext cx="9133840" cy="6217087"/>
          </a:xfrm>
          <a:prstGeom prst="rect">
            <a:avLst/>
          </a:prstGeom>
          <a:noFill/>
        </p:spPr>
        <p:txBody>
          <a:bodyPr wrap="square">
            <a:spAutoFit/>
          </a:bodyPr>
          <a:lstStyle/>
          <a:p>
            <a:pPr marR="457200"/>
            <a:r>
              <a:rPr lang="en-US" sz="2400" b="1" dirty="0">
                <a:solidFill>
                  <a:schemeClr val="accent1">
                    <a:lumMod val="50000"/>
                  </a:schemeClr>
                </a:solidFill>
                <a:effectLst/>
                <a:latin typeface="Times New Roman" panose="02020603050405020304" pitchFamily="18" charset="0"/>
                <a:ea typeface="Times New Roman" panose="02020603050405020304" pitchFamily="18" charset="0"/>
              </a:rPr>
              <a:t>WEBSITES:-</a:t>
            </a:r>
            <a:endParaRPr lang="en-IN" sz="2400" dirty="0">
              <a:solidFill>
                <a:schemeClr val="accent1">
                  <a:lumMod val="50000"/>
                </a:schemeClr>
              </a:solidFill>
              <a:effectLst/>
              <a:latin typeface="Times New Roman" panose="02020603050405020304" pitchFamily="18" charset="0"/>
              <a:ea typeface="Times New Roman" panose="02020603050405020304" pitchFamily="18" charset="0"/>
            </a:endParaRPr>
          </a:p>
          <a:p>
            <a:pPr marR="457200"/>
            <a:r>
              <a:rPr lang="en-US" sz="1800" b="1" dirty="0">
                <a:solidFill>
                  <a:srgbClr val="000000"/>
                </a:solidFill>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r>
              <a:rPr lang="en-US" sz="2400" b="1" dirty="0">
                <a:solidFill>
                  <a:schemeClr val="accent1">
                    <a:lumMod val="75000"/>
                  </a:schemeClr>
                </a:solidFill>
                <a:effectLst/>
                <a:latin typeface="Times New Roman" panose="02020603050405020304" pitchFamily="18" charset="0"/>
                <a:ea typeface="Times New Roman" panose="02020603050405020304" pitchFamily="18" charset="0"/>
              </a:rPr>
              <a:t>For PHP</a:t>
            </a:r>
            <a:endParaRPr lang="en-IN" sz="2400" dirty="0">
              <a:solidFill>
                <a:schemeClr val="accent1">
                  <a:lumMod val="75000"/>
                </a:schemeClr>
              </a:solidFill>
              <a:effectLst/>
              <a:latin typeface="Times New Roman" panose="02020603050405020304" pitchFamily="18" charset="0"/>
              <a:ea typeface="Times New Roman" panose="02020603050405020304" pitchFamily="18" charset="0"/>
            </a:endParaRPr>
          </a:p>
          <a:p>
            <a:pPr marL="342900" lvl="0" indent="-342900" algn="l">
              <a:lnSpc>
                <a:spcPct val="150000"/>
              </a:lnSpc>
              <a:spcAft>
                <a:spcPts val="600"/>
              </a:spcAft>
              <a:buFont typeface="Courier New" panose="02070309020205020404" pitchFamily="49" charset="0"/>
              <a:buChar char="o"/>
            </a:pPr>
            <a:r>
              <a:rPr lang="en-US" u="sng" dirty="0">
                <a:solidFill>
                  <a:srgbClr val="0070C0"/>
                </a:solidFill>
                <a:latin typeface="Times New Roman" panose="02020603050405020304" pitchFamily="18" charset="0"/>
                <a:ea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https://www.w3schools.com/php/default.asp</a:t>
            </a:r>
            <a:endParaRPr lang="en-IN" sz="2000" dirty="0">
              <a:solidFill>
                <a:srgbClr val="0070C0"/>
              </a:solidFill>
              <a:effectLst/>
              <a:latin typeface="Arial" panose="020B0604020202020204" pitchFamily="34" charset="0"/>
              <a:ea typeface="Calibri" panose="020F0502020204030204" pitchFamily="34" charset="0"/>
              <a:cs typeface="Calibri" panose="020F0502020204030204" pitchFamily="34" charset="0"/>
            </a:endParaRPr>
          </a:p>
          <a:p>
            <a:pPr marL="342900" lvl="0" indent="-342900" algn="l">
              <a:lnSpc>
                <a:spcPct val="150000"/>
              </a:lnSpc>
              <a:spcAft>
                <a:spcPts val="600"/>
              </a:spcAft>
              <a:buFont typeface="Courier New" panose="02070309020205020404" pitchFamily="49" charset="0"/>
              <a:buChar char="o"/>
            </a:pPr>
            <a:r>
              <a:rPr lang="en-US" u="sng" dirty="0">
                <a:solidFill>
                  <a:srgbClr val="0070C0"/>
                </a:solidFill>
                <a:latin typeface="Times New Roman" panose="02020603050405020304" pitchFamily="18"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https://www.sitepoint.com/php/</a:t>
            </a:r>
            <a:endParaRPr lang="en-IN" sz="2000" dirty="0">
              <a:solidFill>
                <a:srgbClr val="0070C0"/>
              </a:solidFill>
              <a:effectLst/>
              <a:latin typeface="Arial" panose="020B0604020202020204" pitchFamily="34" charset="0"/>
              <a:ea typeface="Calibri" panose="020F0502020204030204" pitchFamily="34" charset="0"/>
              <a:cs typeface="Calibri" panose="020F0502020204030204" pitchFamily="34" charset="0"/>
            </a:endParaRPr>
          </a:p>
          <a:p>
            <a:pPr marL="342900" lvl="0" indent="-342900" algn="l">
              <a:lnSpc>
                <a:spcPct val="150000"/>
              </a:lnSpc>
              <a:spcAft>
                <a:spcPts val="600"/>
              </a:spcAft>
              <a:buFont typeface="Courier New" panose="02070309020205020404" pitchFamily="49" charset="0"/>
              <a:buChar char="o"/>
            </a:pPr>
            <a:r>
              <a:rPr lang="en-US" u="sng" dirty="0">
                <a:solidFill>
                  <a:srgbClr val="0070C0"/>
                </a:solidFill>
                <a:latin typeface="Times New Roman" panose="02020603050405020304" pitchFamily="18"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https://www.php.net/</a:t>
            </a:r>
            <a:endParaRPr lang="en-US" u="sng" dirty="0">
              <a:solidFill>
                <a:srgbClr val="0070C0"/>
              </a:solidFill>
              <a:latin typeface="Times New Roman" panose="02020603050405020304" pitchFamily="18" charset="0"/>
              <a:ea typeface="Calibri" panose="020F0502020204030204" pitchFamily="34" charset="0"/>
              <a:cs typeface="Calibri" panose="020F0502020204030204" pitchFamily="34" charset="0"/>
            </a:endParaRPr>
          </a:p>
          <a:p>
            <a:pPr lvl="0" algn="l">
              <a:lnSpc>
                <a:spcPct val="150000"/>
              </a:lnSpc>
              <a:spcAft>
                <a:spcPts val="600"/>
              </a:spcAft>
            </a:pPr>
            <a:endParaRPr lang="en-US" u="sng" dirty="0">
              <a:solidFill>
                <a:srgbClr val="0070C0"/>
              </a:solidFill>
              <a:latin typeface="Times New Roman" panose="02020603050405020304" pitchFamily="18" charset="0"/>
              <a:ea typeface="Calibri" panose="020F0502020204030204" pitchFamily="34" charset="0"/>
              <a:cs typeface="Calibri" panose="020F0502020204030204" pitchFamily="34" charset="0"/>
            </a:endParaRPr>
          </a:p>
          <a:p>
            <a:r>
              <a:rPr lang="en-US" sz="2400" b="1" dirty="0">
                <a:solidFill>
                  <a:schemeClr val="accent1">
                    <a:lumMod val="75000"/>
                  </a:schemeClr>
                </a:solidFill>
                <a:effectLst/>
                <a:latin typeface="Times New Roman" panose="02020603050405020304" pitchFamily="18" charset="0"/>
                <a:ea typeface="Times New Roman" panose="02020603050405020304" pitchFamily="18" charset="0"/>
              </a:rPr>
              <a:t>For MySQL</a:t>
            </a:r>
            <a:endParaRPr lang="en-IN" sz="2400" dirty="0">
              <a:solidFill>
                <a:schemeClr val="accent1">
                  <a:lumMod val="75000"/>
                </a:schemeClr>
              </a:solidFill>
              <a:effectLst/>
              <a:latin typeface="Times New Roman" panose="02020603050405020304" pitchFamily="18" charset="0"/>
              <a:ea typeface="Times New Roman" panose="02020603050405020304" pitchFamily="18" charset="0"/>
            </a:endParaRPr>
          </a:p>
          <a:p>
            <a:pPr marL="285750" lvl="0" indent="-285750">
              <a:lnSpc>
                <a:spcPct val="115000"/>
              </a:lnSpc>
              <a:buFont typeface="Courier New" panose="02070309020205020404" pitchFamily="49" charset="0"/>
              <a:buChar char="o"/>
            </a:pPr>
            <a:r>
              <a:rPr lang="en-US" u="sng" dirty="0">
                <a:solidFill>
                  <a:srgbClr val="0070C0"/>
                </a:solidFill>
                <a:latin typeface="Times New Roman" panose="02020603050405020304" pitchFamily="18" charset="0"/>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https://www.mysql.com/</a:t>
            </a:r>
            <a:endParaRPr lang="en-IN" sz="1600" dirty="0">
              <a:solidFill>
                <a:srgbClr val="0070C0"/>
              </a:solidFill>
              <a:effectLst/>
              <a:latin typeface="Calibri" panose="020F0502020204030204" pitchFamily="34" charset="0"/>
              <a:ea typeface="Calibri" panose="020F0502020204030204" pitchFamily="34" charset="0"/>
              <a:cs typeface="Calibri" panose="020F0502020204030204" pitchFamily="34" charset="0"/>
            </a:endParaRPr>
          </a:p>
          <a:p>
            <a:pPr marL="285750" lvl="0" indent="-285750">
              <a:lnSpc>
                <a:spcPct val="115000"/>
              </a:lnSpc>
              <a:spcAft>
                <a:spcPts val="1000"/>
              </a:spcAft>
              <a:buFont typeface="Courier New" panose="02070309020205020404" pitchFamily="49" charset="0"/>
              <a:buChar char="o"/>
            </a:pPr>
            <a:r>
              <a:rPr lang="en-US" u="sng" dirty="0">
                <a:solidFill>
                  <a:srgbClr val="0070C0"/>
                </a:solidFill>
                <a:latin typeface="Times New Roman" panose="02020603050405020304" pitchFamily="18" charset="0"/>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http://www.mysqltutorial.org</a:t>
            </a:r>
            <a:endParaRPr lang="en-US" u="sng" dirty="0">
              <a:solidFill>
                <a:srgbClr val="0070C0"/>
              </a:solidFill>
              <a:latin typeface="Times New Roman" panose="02020603050405020304" pitchFamily="18" charset="0"/>
              <a:ea typeface="Calibri" panose="020F0502020204030204" pitchFamily="34" charset="0"/>
              <a:cs typeface="Calibri" panose="020F0502020204030204" pitchFamily="34" charset="0"/>
            </a:endParaRPr>
          </a:p>
          <a:p>
            <a:pPr lvl="0">
              <a:lnSpc>
                <a:spcPct val="115000"/>
              </a:lnSpc>
              <a:spcAft>
                <a:spcPts val="1000"/>
              </a:spcAft>
            </a:pPr>
            <a:endParaRPr lang="en-IN" sz="1600" dirty="0">
              <a:solidFill>
                <a:srgbClr val="0070C0"/>
              </a:solidFill>
              <a:effectLst/>
              <a:latin typeface="Calibri" panose="020F0502020204030204" pitchFamily="34" charset="0"/>
              <a:ea typeface="Calibri" panose="020F0502020204030204" pitchFamily="34" charset="0"/>
              <a:cs typeface="Calibri" panose="020F0502020204030204" pitchFamily="34" charset="0"/>
            </a:endParaRPr>
          </a:p>
          <a:p>
            <a:r>
              <a:rPr lang="en-US" sz="1800" b="1" dirty="0">
                <a:solidFill>
                  <a:srgbClr val="0070C0"/>
                </a:solidFill>
                <a:effectLst/>
                <a:latin typeface="Times New Roman" panose="02020603050405020304" pitchFamily="18" charset="0"/>
                <a:ea typeface="Times New Roman" panose="02020603050405020304" pitchFamily="18" charset="0"/>
              </a:rPr>
              <a:t> </a:t>
            </a:r>
            <a:r>
              <a:rPr lang="en-US" sz="2400" b="1" dirty="0">
                <a:solidFill>
                  <a:schemeClr val="accent1">
                    <a:lumMod val="75000"/>
                  </a:schemeClr>
                </a:solidFill>
                <a:effectLst/>
                <a:latin typeface="Times New Roman" panose="02020603050405020304" pitchFamily="18" charset="0"/>
                <a:ea typeface="Times New Roman" panose="02020603050405020304" pitchFamily="18" charset="0"/>
              </a:rPr>
              <a:t>For XAMPP</a:t>
            </a:r>
            <a:endParaRPr lang="en-IN" sz="2400" dirty="0">
              <a:solidFill>
                <a:schemeClr val="accent1">
                  <a:lumMod val="75000"/>
                </a:schemeClr>
              </a:solidFill>
              <a:effectLst/>
              <a:latin typeface="Times New Roman" panose="02020603050405020304" pitchFamily="18" charset="0"/>
              <a:ea typeface="Times New Roman" panose="02020603050405020304" pitchFamily="18" charset="0"/>
            </a:endParaRPr>
          </a:p>
          <a:p>
            <a:pPr marL="285750" lvl="0" indent="-285750">
              <a:lnSpc>
                <a:spcPct val="115000"/>
              </a:lnSpc>
              <a:spcAft>
                <a:spcPts val="1000"/>
              </a:spcAft>
              <a:buFont typeface="Courier New" panose="02070309020205020404" pitchFamily="49" charset="0"/>
              <a:buChar char="o"/>
            </a:pPr>
            <a:r>
              <a:rPr lang="en-US" u="sng" dirty="0">
                <a:solidFill>
                  <a:srgbClr val="0070C0"/>
                </a:solidFill>
                <a:latin typeface="Times New Roman" panose="02020603050405020304" pitchFamily="18" charset="0"/>
                <a:ea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https://www.apachefriends.org/download.html</a:t>
            </a:r>
            <a:endParaRPr lang="en-US" u="sng" dirty="0">
              <a:solidFill>
                <a:srgbClr val="0070C0"/>
              </a:solidFill>
              <a:latin typeface="Times New Roman" panose="02020603050405020304" pitchFamily="18" charset="0"/>
              <a:ea typeface="Calibri" panose="020F0502020204030204" pitchFamily="34" charset="0"/>
              <a:cs typeface="Calibri" panose="020F0502020204030204" pitchFamily="34" charset="0"/>
            </a:endParaRPr>
          </a:p>
          <a:p>
            <a:pPr marL="285750" lvl="0" indent="-285750">
              <a:lnSpc>
                <a:spcPct val="115000"/>
              </a:lnSpc>
              <a:spcAft>
                <a:spcPts val="1000"/>
              </a:spcAft>
              <a:buFont typeface="Courier New" panose="02070309020205020404" pitchFamily="49" charset="0"/>
              <a:buChar char="o"/>
            </a:pPr>
            <a:endParaRPr lang="en-IN" sz="1600" dirty="0">
              <a:solidFill>
                <a:srgbClr val="0070C0"/>
              </a:solidFill>
              <a:effectLst/>
              <a:latin typeface="Calibri" panose="020F0502020204030204" pitchFamily="34" charset="0"/>
              <a:ea typeface="Calibri" panose="020F0502020204030204" pitchFamily="34" charset="0"/>
              <a:cs typeface="Calibri" panose="020F0502020204030204" pitchFamily="34" charset="0"/>
            </a:endParaRPr>
          </a:p>
          <a:p>
            <a:pPr algn="just">
              <a:lnSpc>
                <a:spcPct val="150000"/>
              </a:lnSpc>
            </a:pPr>
            <a:r>
              <a:rPr lang="en-US" sz="1800" b="1"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59589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501D6A-76FD-6E1A-7898-7DC8CC215E5B}"/>
              </a:ext>
            </a:extLst>
          </p:cNvPr>
          <p:cNvSpPr txBox="1"/>
          <p:nvPr/>
        </p:nvSpPr>
        <p:spPr>
          <a:xfrm>
            <a:off x="3322320" y="2549049"/>
            <a:ext cx="9458960" cy="1107996"/>
          </a:xfrm>
          <a:prstGeom prst="rect">
            <a:avLst/>
          </a:prstGeom>
          <a:noFill/>
        </p:spPr>
        <p:txBody>
          <a:bodyPr wrap="square" rtlCol="0">
            <a:spAutoFit/>
          </a:bodyPr>
          <a:lstStyle/>
          <a:p>
            <a:r>
              <a:rPr lang="en-US" sz="6600" dirty="0">
                <a:solidFill>
                  <a:schemeClr val="accent1">
                    <a:lumMod val="75000"/>
                  </a:schemeClr>
                </a:solidFill>
              </a:rPr>
              <a:t>THANK YOU !</a:t>
            </a:r>
            <a:endParaRPr lang="en-IN" sz="6600" dirty="0">
              <a:solidFill>
                <a:schemeClr val="accent1">
                  <a:lumMod val="75000"/>
                </a:schemeClr>
              </a:solidFill>
            </a:endParaRPr>
          </a:p>
        </p:txBody>
      </p:sp>
    </p:spTree>
    <p:extLst>
      <p:ext uri="{BB962C8B-B14F-4D97-AF65-F5344CB8AC3E}">
        <p14:creationId xmlns:p14="http://schemas.microsoft.com/office/powerpoint/2010/main" val="14753521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480F6F-8B10-1425-F327-ED86B39DD3D4}"/>
              </a:ext>
            </a:extLst>
          </p:cNvPr>
          <p:cNvSpPr txBox="1"/>
          <p:nvPr/>
        </p:nvSpPr>
        <p:spPr>
          <a:xfrm>
            <a:off x="3002280" y="1305224"/>
            <a:ext cx="6974840" cy="3960058"/>
          </a:xfrm>
          <a:prstGeom prst="rect">
            <a:avLst/>
          </a:prstGeom>
          <a:noFill/>
        </p:spPr>
        <p:txBody>
          <a:bodyPr wrap="square">
            <a:spAutoFit/>
          </a:bodyPr>
          <a:lstStyle/>
          <a:p>
            <a:pPr>
              <a:spcAft>
                <a:spcPts val="800"/>
              </a:spcAft>
            </a:pPr>
            <a:r>
              <a:rPr lang="en-US" sz="1800" b="1" dirty="0">
                <a:solidFill>
                  <a:schemeClr val="accent1">
                    <a:lumMod val="50000"/>
                  </a:schemeClr>
                </a:solidFill>
                <a:latin typeface="Arial" panose="020B0604020202020204" pitchFamily="34" charset="0"/>
                <a:cs typeface="Arial" panose="020B0604020202020204" pitchFamily="34" charset="0"/>
              </a:rPr>
              <a:t>Name- Shraddha Gore                        Roll No- 60</a:t>
            </a:r>
          </a:p>
          <a:p>
            <a:pPr>
              <a:spcAft>
                <a:spcPts val="800"/>
              </a:spcAft>
            </a:pPr>
            <a:endParaRPr lang="en-IN" sz="1800" u="sng"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endParaRPr>
          </a:p>
          <a:p>
            <a:pPr>
              <a:spcAft>
                <a:spcPts val="800"/>
              </a:spcAft>
            </a:pPr>
            <a:r>
              <a:rPr lang="en-IN" sz="1800" u="sng"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https://github.com/shraddha600/Tourism-Management-System</a:t>
            </a:r>
            <a:endParaRPr lang="en-IN" sz="1800"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endParaRPr lang="en-IN" sz="1800" u="sng"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endParaRPr>
          </a:p>
          <a:p>
            <a:r>
              <a:rPr lang="en-US" sz="1800" b="1" dirty="0">
                <a:solidFill>
                  <a:schemeClr val="accent1">
                    <a:lumMod val="50000"/>
                  </a:schemeClr>
                </a:solidFill>
                <a:latin typeface="Arial" panose="020B0604020202020204" pitchFamily="34" charset="0"/>
                <a:cs typeface="Arial" panose="020B0604020202020204" pitchFamily="34" charset="0"/>
              </a:rPr>
              <a:t>Name:- Sheetal </a:t>
            </a:r>
            <a:r>
              <a:rPr lang="en-US" sz="1800" b="1" dirty="0" err="1">
                <a:solidFill>
                  <a:schemeClr val="accent1">
                    <a:lumMod val="50000"/>
                  </a:schemeClr>
                </a:solidFill>
                <a:latin typeface="Arial" panose="020B0604020202020204" pitchFamily="34" charset="0"/>
                <a:cs typeface="Arial" panose="020B0604020202020204" pitchFamily="34" charset="0"/>
              </a:rPr>
              <a:t>Fegade</a:t>
            </a:r>
            <a:r>
              <a:rPr lang="en-US" b="1" dirty="0">
                <a:solidFill>
                  <a:schemeClr val="accent1">
                    <a:lumMod val="50000"/>
                  </a:schemeClr>
                </a:solidFill>
                <a:latin typeface="Arial" panose="020B0604020202020204" pitchFamily="34" charset="0"/>
                <a:cs typeface="Arial" panose="020B0604020202020204" pitchFamily="34" charset="0"/>
              </a:rPr>
              <a:t>                       </a:t>
            </a:r>
            <a:r>
              <a:rPr lang="en-US" sz="1800" b="1" dirty="0">
                <a:solidFill>
                  <a:schemeClr val="accent1">
                    <a:lumMod val="50000"/>
                  </a:schemeClr>
                </a:solidFill>
                <a:latin typeface="Arial" panose="020B0604020202020204" pitchFamily="34" charset="0"/>
                <a:cs typeface="Arial" panose="020B0604020202020204" pitchFamily="34" charset="0"/>
              </a:rPr>
              <a:t>Roll No:- 58</a:t>
            </a:r>
          </a:p>
          <a:p>
            <a:pPr>
              <a:spcAft>
                <a:spcPts val="800"/>
              </a:spcAft>
            </a:pPr>
            <a:endParaRPr lang="en-US" sz="1800" u="sng"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endParaRPr>
          </a:p>
          <a:p>
            <a:pPr>
              <a:spcAft>
                <a:spcPts val="800"/>
              </a:spcAft>
            </a:pPr>
            <a:r>
              <a:rPr lang="en-US" sz="1800" u="sng"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https://github.com/sheetalfegade/Tourism-Management-System</a:t>
            </a:r>
            <a:endParaRPr lang="en-IN" sz="1800"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endParaRPr lang="en-IN" sz="1800" u="sng"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endParaRPr>
          </a:p>
          <a:p>
            <a:r>
              <a:rPr lang="en-US" sz="1800" b="1" dirty="0">
                <a:solidFill>
                  <a:schemeClr val="accent1">
                    <a:lumMod val="50000"/>
                  </a:schemeClr>
                </a:solidFill>
                <a:latin typeface="Arial" panose="020B0604020202020204" pitchFamily="34" charset="0"/>
                <a:cs typeface="Arial" panose="020B0604020202020204" pitchFamily="34" charset="0"/>
              </a:rPr>
              <a:t>Name:- Ashwini </a:t>
            </a:r>
            <a:r>
              <a:rPr lang="en-US" sz="1800" b="1" dirty="0" err="1">
                <a:solidFill>
                  <a:schemeClr val="accent1">
                    <a:lumMod val="50000"/>
                  </a:schemeClr>
                </a:solidFill>
                <a:latin typeface="Arial" panose="020B0604020202020204" pitchFamily="34" charset="0"/>
                <a:cs typeface="Arial" panose="020B0604020202020204" pitchFamily="34" charset="0"/>
              </a:rPr>
              <a:t>Sapkale</a:t>
            </a:r>
            <a:r>
              <a:rPr lang="en-US" b="1" dirty="0">
                <a:solidFill>
                  <a:schemeClr val="accent1">
                    <a:lumMod val="50000"/>
                  </a:schemeClr>
                </a:solidFill>
                <a:latin typeface="Arial" panose="020B0604020202020204" pitchFamily="34" charset="0"/>
                <a:cs typeface="Arial" panose="020B0604020202020204" pitchFamily="34" charset="0"/>
              </a:rPr>
              <a:t>                     </a:t>
            </a:r>
            <a:r>
              <a:rPr lang="en-US" sz="1800" b="1" dirty="0">
                <a:solidFill>
                  <a:schemeClr val="accent1">
                    <a:lumMod val="50000"/>
                  </a:schemeClr>
                </a:solidFill>
                <a:latin typeface="Arial" panose="020B0604020202020204" pitchFamily="34" charset="0"/>
                <a:cs typeface="Arial" panose="020B0604020202020204" pitchFamily="34" charset="0"/>
              </a:rPr>
              <a:t>Roll No:- 168</a:t>
            </a:r>
          </a:p>
          <a:p>
            <a:pPr>
              <a:spcAft>
                <a:spcPts val="800"/>
              </a:spcAft>
            </a:pPr>
            <a:endParaRPr lang="en-IN" sz="1800" u="sng"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endParaRPr>
          </a:p>
          <a:p>
            <a:pPr>
              <a:spcAft>
                <a:spcPts val="800"/>
              </a:spcAft>
            </a:pPr>
            <a:r>
              <a:rPr lang="en-IN" sz="1800" u="sng"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https://github.com/ashwinisapakale1/Tourism-Management-System</a:t>
            </a:r>
            <a:endParaRPr lang="en-IN" sz="1800"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658052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71BDA0-A3A7-71B7-55A3-7745E1A4F389}"/>
              </a:ext>
            </a:extLst>
          </p:cNvPr>
          <p:cNvSpPr txBox="1"/>
          <p:nvPr/>
        </p:nvSpPr>
        <p:spPr>
          <a:xfrm>
            <a:off x="1310640" y="922456"/>
            <a:ext cx="9773920" cy="4519186"/>
          </a:xfrm>
          <a:prstGeom prst="rect">
            <a:avLst/>
          </a:prstGeom>
          <a:noFill/>
        </p:spPr>
        <p:txBody>
          <a:bodyPr wrap="square">
            <a:spAutoFit/>
          </a:bodyPr>
          <a:lstStyle/>
          <a:p>
            <a:pPr algn="just">
              <a:lnSpc>
                <a:spcPct val="150000"/>
              </a:lnSpc>
            </a:pPr>
            <a:r>
              <a:rPr lang="en-US" sz="3200" b="1" dirty="0">
                <a:solidFill>
                  <a:schemeClr val="accent1">
                    <a:lumMod val="75000"/>
                  </a:schemeClr>
                </a:solidFill>
                <a:effectLst/>
                <a:latin typeface="Times New Roman" panose="02020603050405020304" pitchFamily="18" charset="0"/>
                <a:ea typeface="Times New Roman" panose="02020603050405020304" pitchFamily="18" charset="0"/>
              </a:rPr>
              <a:t>Introduction:-</a:t>
            </a:r>
            <a:endParaRPr lang="en-IN" sz="3200" dirty="0">
              <a:solidFill>
                <a:schemeClr val="accent1">
                  <a:lumMod val="75000"/>
                </a:schemeClr>
              </a:solidFill>
              <a:effectLst/>
              <a:latin typeface="Times New Roman" panose="02020603050405020304" pitchFamily="18" charset="0"/>
              <a:ea typeface="Times New Roman" panose="02020603050405020304" pitchFamily="18" charset="0"/>
            </a:endParaRPr>
          </a:p>
          <a:p>
            <a:pPr indent="457200" algn="just">
              <a:lnSpc>
                <a:spcPct val="150000"/>
              </a:lnSpc>
            </a:pPr>
            <a:r>
              <a:rPr lang="en-US" dirty="0">
                <a:latin typeface="Arial" panose="020B0604020202020204" pitchFamily="34" charset="0"/>
                <a:cs typeface="Arial" panose="020B0604020202020204" pitchFamily="34" charset="0"/>
              </a:rPr>
              <a:t>Nowadays, the tourism industry has a major impact on the economy. And so, the tourism industry is becoming more demanding and complex with multilayered desires and needs. </a:t>
            </a:r>
            <a:r>
              <a:rPr lang="en-US" dirty="0">
                <a:effectLst/>
                <a:latin typeface="Arial" panose="020B0604020202020204" pitchFamily="34" charset="0"/>
                <a:ea typeface="Times New Roman" panose="02020603050405020304" pitchFamily="18" charset="0"/>
                <a:cs typeface="Arial" panose="020B0604020202020204" pitchFamily="34" charset="0"/>
              </a:rPr>
              <a:t>As the name specifies “Tourism Management System” is software developed for managing tour booking. </a:t>
            </a:r>
            <a:endParaRPr lang="en-IN" dirty="0">
              <a:effectLst/>
              <a:latin typeface="Arial" panose="020B0604020202020204" pitchFamily="34" charset="0"/>
              <a:ea typeface="Times New Roman" panose="02020603050405020304" pitchFamily="18" charset="0"/>
              <a:cs typeface="Arial" panose="020B0604020202020204" pitchFamily="34" charset="0"/>
            </a:endParaRPr>
          </a:p>
          <a:p>
            <a:pPr indent="457200" algn="just">
              <a:lnSpc>
                <a:spcPct val="150000"/>
              </a:lnSpc>
            </a:pPr>
            <a:r>
              <a:rPr lang="en-US" dirty="0">
                <a:latin typeface="Arial" panose="020B0604020202020204" pitchFamily="34" charset="0"/>
                <a:cs typeface="Arial" panose="020B0604020202020204" pitchFamily="34" charset="0"/>
              </a:rPr>
              <a:t>This system help to make strong relationship with customers so that they can enjoy that holiday of their dreams. This system also helps to develop tourism with different cultures so that they enrich the tourist experience and build pride. This system will provide display platform in where a tourist can find their tour places according to their choices. This system will also provide easy and efficient work for agency</a:t>
            </a:r>
            <a:r>
              <a:rPr lang="en-US" dirty="0">
                <a:effectLst/>
                <a:latin typeface="Arial" panose="020B0604020202020204" pitchFamily="34" charset="0"/>
                <a:ea typeface="Times New Roman" panose="02020603050405020304" pitchFamily="18" charset="0"/>
                <a:cs typeface="Arial" panose="020B0604020202020204" pitchFamily="34" charset="0"/>
              </a:rPr>
              <a:t>.</a:t>
            </a:r>
            <a:endParaRPr lang="en-IN" dirty="0">
              <a:effectLst/>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1697617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FF6BEE-0E09-1190-EE99-C906E6BAF04D}"/>
              </a:ext>
            </a:extLst>
          </p:cNvPr>
          <p:cNvSpPr txBox="1"/>
          <p:nvPr/>
        </p:nvSpPr>
        <p:spPr>
          <a:xfrm>
            <a:off x="1686560" y="889108"/>
            <a:ext cx="6096000" cy="927177"/>
          </a:xfrm>
          <a:prstGeom prst="rect">
            <a:avLst/>
          </a:prstGeom>
          <a:noFill/>
        </p:spPr>
        <p:txBody>
          <a:bodyPr wrap="square">
            <a:spAutoFit/>
          </a:bodyPr>
          <a:lstStyle/>
          <a:p>
            <a:pPr>
              <a:lnSpc>
                <a:spcPct val="200000"/>
              </a:lnSpc>
              <a:spcAft>
                <a:spcPts val="800"/>
              </a:spcAft>
            </a:pPr>
            <a:r>
              <a:rPr lang="en-US" sz="3200" b="1" kern="100" dirty="0">
                <a:solidFill>
                  <a:schemeClr val="accent1">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Project features:-</a:t>
            </a:r>
            <a:endParaRPr lang="en-IN" sz="3200" kern="100" dirty="0">
              <a:solidFill>
                <a:schemeClr val="accent1">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BEE947BC-4C66-FC08-9DBD-7726A1A43406}"/>
              </a:ext>
            </a:extLst>
          </p:cNvPr>
          <p:cNvSpPr txBox="1"/>
          <p:nvPr/>
        </p:nvSpPr>
        <p:spPr>
          <a:xfrm>
            <a:off x="1686560" y="1956752"/>
            <a:ext cx="8544560" cy="2118529"/>
          </a:xfrm>
          <a:prstGeom prst="rect">
            <a:avLst/>
          </a:prstGeom>
          <a:noFill/>
        </p:spPr>
        <p:txBody>
          <a:bodyPr wrap="square">
            <a:spAutoFit/>
          </a:bodyPr>
          <a:lstStyle/>
          <a:p>
            <a:pPr>
              <a:lnSpc>
                <a:spcPct val="150000"/>
              </a:lnSpc>
            </a:pPr>
            <a:r>
              <a:rPr lang="en-US" dirty="0">
                <a:latin typeface="Arial" panose="020B0604020202020204" pitchFamily="34" charset="0"/>
                <a:cs typeface="Arial" panose="020B0604020202020204" pitchFamily="34" charset="0"/>
              </a:rPr>
              <a:t>	It involves the management of multitude of activities such as studying tour destination, planning the tour, making travel arrangements and providing accommodation. It also involves marketing efforts to attract tourists to travel to particular destinations. It involves accommodation, transportation, food, events, conferences, and other trade-related activities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91657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8E9421-9B29-1ACA-1862-C7C1D7EA817E}"/>
              </a:ext>
            </a:extLst>
          </p:cNvPr>
          <p:cNvSpPr txBox="1"/>
          <p:nvPr/>
        </p:nvSpPr>
        <p:spPr>
          <a:xfrm>
            <a:off x="2458720" y="1191721"/>
            <a:ext cx="7132320" cy="4474558"/>
          </a:xfrm>
          <a:prstGeom prst="rect">
            <a:avLst/>
          </a:prstGeom>
          <a:noFill/>
        </p:spPr>
        <p:txBody>
          <a:bodyPr wrap="square">
            <a:spAutoFit/>
          </a:bodyPr>
          <a:lstStyle/>
          <a:p>
            <a:pPr marL="228600" algn="just">
              <a:lnSpc>
                <a:spcPct val="150000"/>
              </a:lnSpc>
            </a:pPr>
            <a:r>
              <a:rPr lang="en-US" sz="2400" b="1" dirty="0">
                <a:solidFill>
                  <a:schemeClr val="accent1">
                    <a:lumMod val="60000"/>
                    <a:lumOff val="40000"/>
                  </a:schemeClr>
                </a:solidFill>
                <a:effectLst/>
                <a:latin typeface="Times New Roman" panose="02020603050405020304" pitchFamily="18" charset="0"/>
                <a:ea typeface="Times New Roman" panose="02020603050405020304" pitchFamily="18" charset="0"/>
              </a:rPr>
              <a:t>1.	Software Requirements:</a:t>
            </a:r>
            <a:r>
              <a:rPr lang="en-US" sz="2400" dirty="0">
                <a:solidFill>
                  <a:schemeClr val="accent1">
                    <a:lumMod val="60000"/>
                    <a:lumOff val="40000"/>
                  </a:schemeClr>
                </a:solidFill>
                <a:effectLst/>
                <a:latin typeface="Times New Roman" panose="02020603050405020304" pitchFamily="18" charset="0"/>
                <a:ea typeface="Times New Roman" panose="02020603050405020304" pitchFamily="18" charset="0"/>
              </a:rPr>
              <a:t>-</a:t>
            </a:r>
            <a:endParaRPr lang="en-IN" sz="2400" dirty="0">
              <a:solidFill>
                <a:schemeClr val="accent1">
                  <a:lumMod val="60000"/>
                  <a:lumOff val="40000"/>
                </a:schemeClr>
              </a:solidFill>
              <a:effectLst/>
              <a:latin typeface="Times New Roman" panose="02020603050405020304" pitchFamily="18" charset="0"/>
              <a:ea typeface="Times New Roman" panose="02020603050405020304" pitchFamily="18" charset="0"/>
            </a:endParaRPr>
          </a:p>
          <a:p>
            <a:pPr marL="742950" lvl="1" indent="-285750" algn="just">
              <a:lnSpc>
                <a:spcPct val="150000"/>
              </a:lnSpc>
              <a:buFont typeface="Wingdings" panose="05000000000000000000" pitchFamily="2" charset="2"/>
              <a:buChar char="§"/>
            </a:pPr>
            <a:r>
              <a:rPr lang="en-US" dirty="0">
                <a:effectLst/>
                <a:latin typeface="Times New Roman" panose="02020603050405020304" pitchFamily="18" charset="0"/>
                <a:ea typeface="Times New Roman" panose="02020603050405020304" pitchFamily="18" charset="0"/>
              </a:rPr>
              <a:t>Technology	           	: Open Source  </a:t>
            </a:r>
            <a:endParaRPr lang="en-IN" dirty="0">
              <a:effectLst/>
              <a:latin typeface="Times New Roman" panose="02020603050405020304" pitchFamily="18" charset="0"/>
              <a:ea typeface="Times New Roman" panose="02020603050405020304" pitchFamily="18" charset="0"/>
            </a:endParaRPr>
          </a:p>
          <a:p>
            <a:pPr marL="742950" lvl="1" indent="-285750" algn="just">
              <a:lnSpc>
                <a:spcPct val="150000"/>
              </a:lnSpc>
              <a:buFont typeface="Wingdings" panose="05000000000000000000" pitchFamily="2" charset="2"/>
              <a:buChar char="§"/>
            </a:pPr>
            <a:r>
              <a:rPr lang="en-US" dirty="0">
                <a:effectLst/>
                <a:latin typeface="Times New Roman" panose="02020603050405020304" pitchFamily="18" charset="0"/>
                <a:ea typeface="Times New Roman" panose="02020603050405020304" pitchFamily="18" charset="0"/>
              </a:rPr>
              <a:t>Front end			: PHP </a:t>
            </a:r>
            <a:endParaRPr lang="en-IN" dirty="0">
              <a:effectLst/>
              <a:latin typeface="Times New Roman" panose="02020603050405020304" pitchFamily="18" charset="0"/>
              <a:ea typeface="Times New Roman" panose="02020603050405020304" pitchFamily="18" charset="0"/>
            </a:endParaRPr>
          </a:p>
          <a:p>
            <a:pPr marL="742950" lvl="1" indent="-285750" algn="just">
              <a:lnSpc>
                <a:spcPct val="150000"/>
              </a:lnSpc>
              <a:buFont typeface="Wingdings" panose="05000000000000000000" pitchFamily="2" charset="2"/>
              <a:buChar char="§"/>
            </a:pPr>
            <a:r>
              <a:rPr lang="en-US" dirty="0">
                <a:effectLst/>
                <a:latin typeface="Times New Roman" panose="02020603050405020304" pitchFamily="18" charset="0"/>
                <a:ea typeface="Times New Roman" panose="02020603050405020304" pitchFamily="18" charset="0"/>
              </a:rPr>
              <a:t>Back end			: MySQL</a:t>
            </a:r>
            <a:endParaRPr lang="en-IN" dirty="0">
              <a:effectLst/>
              <a:latin typeface="Times New Roman" panose="02020603050405020304" pitchFamily="18" charset="0"/>
              <a:ea typeface="Times New Roman" panose="02020603050405020304" pitchFamily="18" charset="0"/>
            </a:endParaRPr>
          </a:p>
          <a:p>
            <a:pPr marL="742950" lvl="1" indent="-285750" algn="just">
              <a:lnSpc>
                <a:spcPct val="150000"/>
              </a:lnSpc>
              <a:buFont typeface="Wingdings" panose="05000000000000000000" pitchFamily="2" charset="2"/>
              <a:buChar char="§"/>
            </a:pPr>
            <a:r>
              <a:rPr lang="en-US" dirty="0">
                <a:effectLst/>
                <a:latin typeface="Times New Roman" panose="02020603050405020304" pitchFamily="18" charset="0"/>
                <a:ea typeface="Times New Roman" panose="02020603050405020304" pitchFamily="18" charset="0"/>
              </a:rPr>
              <a:t>Operating system	: WINDOWS XP</a:t>
            </a:r>
            <a:endParaRPr lang="en-IN" dirty="0">
              <a:effectLst/>
              <a:latin typeface="Times New Roman" panose="02020603050405020304" pitchFamily="18" charset="0"/>
              <a:ea typeface="Times New Roman" panose="02020603050405020304" pitchFamily="18" charset="0"/>
            </a:endParaRPr>
          </a:p>
          <a:p>
            <a:pPr marL="228600" algn="just">
              <a:lnSpc>
                <a:spcPct val="150000"/>
              </a:lnSpc>
            </a:pPr>
            <a:r>
              <a:rPr lang="en-US" sz="1800" b="1"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228600" algn="just">
              <a:lnSpc>
                <a:spcPct val="150000"/>
              </a:lnSpc>
            </a:pPr>
            <a:r>
              <a:rPr lang="en-US" sz="2400" b="1" dirty="0">
                <a:solidFill>
                  <a:schemeClr val="accent1">
                    <a:lumMod val="60000"/>
                    <a:lumOff val="40000"/>
                  </a:schemeClr>
                </a:solidFill>
                <a:effectLst/>
                <a:latin typeface="Times New Roman" panose="02020603050405020304" pitchFamily="18" charset="0"/>
                <a:ea typeface="Times New Roman" panose="02020603050405020304" pitchFamily="18" charset="0"/>
              </a:rPr>
              <a:t>	2.	Tool &amp; Technologies Used:-</a:t>
            </a:r>
            <a:endParaRPr lang="en-IN" sz="2400" b="1" dirty="0">
              <a:solidFill>
                <a:schemeClr val="accent1">
                  <a:lumMod val="60000"/>
                  <a:lumOff val="40000"/>
                </a:schemeClr>
              </a:solidFill>
              <a:effectLst/>
              <a:latin typeface="Times New Roman" panose="02020603050405020304" pitchFamily="18" charset="0"/>
              <a:ea typeface="Times New Roman" panose="02020603050405020304" pitchFamily="18" charset="0"/>
            </a:endParaRPr>
          </a:p>
          <a:p>
            <a:pPr marL="800100" lvl="1" indent="-342900" algn="just">
              <a:lnSpc>
                <a:spcPct val="150000"/>
              </a:lnSpc>
              <a:buFont typeface="Wingdings" panose="05000000000000000000" pitchFamily="2" charset="2"/>
              <a:buChar char="§"/>
            </a:pPr>
            <a:r>
              <a:rPr lang="en-US" dirty="0">
                <a:effectLst/>
                <a:latin typeface="Times New Roman" panose="02020603050405020304" pitchFamily="18" charset="0"/>
                <a:ea typeface="Times New Roman" panose="02020603050405020304" pitchFamily="18" charset="0"/>
              </a:rPr>
              <a:t>MySQL</a:t>
            </a:r>
            <a:endParaRPr lang="en-IN" dirty="0">
              <a:effectLst/>
              <a:latin typeface="Times New Roman" panose="02020603050405020304" pitchFamily="18" charset="0"/>
              <a:ea typeface="Times New Roman" panose="02020603050405020304" pitchFamily="18" charset="0"/>
            </a:endParaRPr>
          </a:p>
          <a:p>
            <a:pPr marL="800100" lvl="1" indent="-342900" algn="just">
              <a:lnSpc>
                <a:spcPct val="150000"/>
              </a:lnSpc>
              <a:buFont typeface="Wingdings" panose="05000000000000000000" pitchFamily="2" charset="2"/>
              <a:buChar char="§"/>
            </a:pPr>
            <a:r>
              <a:rPr lang="en-US" dirty="0">
                <a:effectLst/>
                <a:latin typeface="Times New Roman" panose="02020603050405020304" pitchFamily="18" charset="0"/>
                <a:ea typeface="Times New Roman" panose="02020603050405020304" pitchFamily="18" charset="0"/>
              </a:rPr>
              <a:t>XAMPP (Apache Server)</a:t>
            </a:r>
          </a:p>
          <a:p>
            <a:pPr marL="800100" lvl="1" indent="-342900" algn="just">
              <a:lnSpc>
                <a:spcPct val="150000"/>
              </a:lnSpc>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Visual Studio Code</a:t>
            </a:r>
            <a:endParaRPr lang="en-IN"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4081266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5F1014-A71C-5190-EE3C-EAE603B6324A}"/>
              </a:ext>
            </a:extLst>
          </p:cNvPr>
          <p:cNvSpPr txBox="1"/>
          <p:nvPr/>
        </p:nvSpPr>
        <p:spPr>
          <a:xfrm>
            <a:off x="1549400" y="985580"/>
            <a:ext cx="9093200" cy="2108269"/>
          </a:xfrm>
          <a:prstGeom prst="rect">
            <a:avLst/>
          </a:prstGeom>
          <a:noFill/>
        </p:spPr>
        <p:txBody>
          <a:bodyPr wrap="square">
            <a:spAutoFit/>
          </a:bodyPr>
          <a:lstStyle/>
          <a:p>
            <a:r>
              <a:rPr lang="en-US" sz="3200" b="1" dirty="0">
                <a:solidFill>
                  <a:schemeClr val="accent1">
                    <a:lumMod val="75000"/>
                  </a:schemeClr>
                </a:solidFill>
                <a:latin typeface="Times New Roman" panose="02020603050405020304" pitchFamily="18" charset="0"/>
                <a:cs typeface="Times New Roman" panose="02020603050405020304" pitchFamily="18" charset="0"/>
              </a:rPr>
              <a:t>Software Process Using Agile Methodology:-</a:t>
            </a:r>
          </a:p>
          <a:p>
            <a:pPr>
              <a:lnSpc>
                <a:spcPct val="150000"/>
              </a:lnSpc>
            </a:pPr>
            <a:endParaRPr lang="en-US" dirty="0">
              <a:latin typeface="Arial" panose="020B0604020202020204" pitchFamily="34" charset="0"/>
              <a:cs typeface="Arial" panose="020B0604020202020204" pitchFamily="34" charset="0"/>
            </a:endParaRPr>
          </a:p>
          <a:p>
            <a:pPr algn="l"/>
            <a:r>
              <a:rPr lang="en-US" dirty="0">
                <a:latin typeface="Arial" panose="020B0604020202020204" pitchFamily="34" charset="0"/>
                <a:cs typeface="Arial" panose="020B0604020202020204" pitchFamily="34" charset="0"/>
              </a:rPr>
              <a:t>		</a:t>
            </a:r>
            <a:r>
              <a:rPr lang="en-US" b="0" i="0" dirty="0">
                <a:solidFill>
                  <a:srgbClr val="212529"/>
                </a:solidFill>
                <a:effectLst/>
                <a:latin typeface="Spartan"/>
              </a:rPr>
              <a:t>The agile web development process has multiple steps that usually co-occur. It relies heavily on teamwork, and early team meetings are essential to the project's success. Instead of following a long sequential design process, agile web design involves sprints-- each with a unique goal and timeline</a:t>
            </a:r>
            <a:endParaRPr lang="en-IN" dirty="0">
              <a:latin typeface="Arial" panose="020B0604020202020204" pitchFamily="34" charset="0"/>
              <a:cs typeface="Arial" panose="020B0604020202020204" pitchFamily="34" charset="0"/>
            </a:endParaRPr>
          </a:p>
        </p:txBody>
      </p:sp>
      <p:pic>
        <p:nvPicPr>
          <p:cNvPr id="1034" name="Picture 10" descr="The agile web design process. ">
            <a:extLst>
              <a:ext uri="{FF2B5EF4-FFF2-40B4-BE49-F238E27FC236}">
                <a16:creationId xmlns:a16="http://schemas.microsoft.com/office/drawing/2014/main" id="{3DCCEBAF-8B38-2E99-C83D-75DCDCAF81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4560" y="2987040"/>
            <a:ext cx="4023360" cy="277368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13A5592-E637-C9FC-241C-027C486E7A22}"/>
              </a:ext>
            </a:extLst>
          </p:cNvPr>
          <p:cNvSpPr txBox="1"/>
          <p:nvPr/>
        </p:nvSpPr>
        <p:spPr>
          <a:xfrm>
            <a:off x="1549400" y="3093849"/>
            <a:ext cx="5648960" cy="2308324"/>
          </a:xfrm>
          <a:prstGeom prst="rect">
            <a:avLst/>
          </a:prstGeom>
          <a:noFill/>
        </p:spPr>
        <p:txBody>
          <a:bodyPr wrap="square">
            <a:spAutoFit/>
          </a:bodyPr>
          <a:lstStyle/>
          <a:p>
            <a:pPr algn="l"/>
            <a:r>
              <a:rPr lang="en-US" b="0" i="0" dirty="0">
                <a:solidFill>
                  <a:srgbClr val="212529"/>
                </a:solidFill>
                <a:effectLst/>
                <a:latin typeface="Spartan"/>
              </a:rPr>
              <a:t>The agile approach will usually include the following steps:</a:t>
            </a:r>
          </a:p>
          <a:p>
            <a:pPr algn="l"/>
            <a:endParaRPr lang="en-US" b="0" i="0" dirty="0">
              <a:solidFill>
                <a:srgbClr val="212529"/>
              </a:solidFill>
              <a:effectLst/>
              <a:latin typeface="Spartan"/>
            </a:endParaRPr>
          </a:p>
          <a:p>
            <a:pPr algn="l"/>
            <a:r>
              <a:rPr lang="en-US" b="1" i="0" dirty="0">
                <a:solidFill>
                  <a:srgbClr val="212529"/>
                </a:solidFill>
                <a:effectLst/>
                <a:latin typeface="Spartan"/>
              </a:rPr>
              <a:t>Step 1: Goals</a:t>
            </a:r>
            <a:endParaRPr lang="en-US" b="0" i="0" dirty="0">
              <a:solidFill>
                <a:srgbClr val="212529"/>
              </a:solidFill>
              <a:effectLst/>
              <a:latin typeface="Spartan"/>
            </a:endParaRPr>
          </a:p>
          <a:p>
            <a:pPr algn="l"/>
            <a:r>
              <a:rPr lang="en-US" b="0" i="0" dirty="0">
                <a:solidFill>
                  <a:srgbClr val="212529"/>
                </a:solidFill>
                <a:effectLst/>
                <a:latin typeface="Spartan"/>
              </a:rPr>
              <a:t>The first step in any web design project is to set clear goals. What are you trying to achieve with your website? Who is the target audience? What needs to be included on the site? Answering these questions helps create a clear roadmap for the project.</a:t>
            </a:r>
          </a:p>
        </p:txBody>
      </p:sp>
    </p:spTree>
    <p:extLst>
      <p:ext uri="{BB962C8B-B14F-4D97-AF65-F5344CB8AC3E}">
        <p14:creationId xmlns:p14="http://schemas.microsoft.com/office/powerpoint/2010/main" val="26301040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4A8660A-D456-BB23-1E04-45BA701A1ABF}"/>
              </a:ext>
            </a:extLst>
          </p:cNvPr>
          <p:cNvSpPr txBox="1"/>
          <p:nvPr/>
        </p:nvSpPr>
        <p:spPr>
          <a:xfrm>
            <a:off x="1513840" y="1001604"/>
            <a:ext cx="8514080" cy="4247317"/>
          </a:xfrm>
          <a:prstGeom prst="rect">
            <a:avLst/>
          </a:prstGeom>
          <a:noFill/>
        </p:spPr>
        <p:txBody>
          <a:bodyPr wrap="square">
            <a:spAutoFit/>
          </a:bodyPr>
          <a:lstStyle/>
          <a:p>
            <a:pPr algn="l"/>
            <a:r>
              <a:rPr lang="en-US" b="1" i="0" dirty="0">
                <a:solidFill>
                  <a:srgbClr val="212529"/>
                </a:solidFill>
                <a:effectLst/>
                <a:latin typeface="Spartan"/>
              </a:rPr>
              <a:t>Step 2: Ideation</a:t>
            </a:r>
            <a:endParaRPr lang="en-US" b="0" i="0" dirty="0">
              <a:solidFill>
                <a:srgbClr val="212529"/>
              </a:solidFill>
              <a:effectLst/>
              <a:latin typeface="Spartan"/>
            </a:endParaRPr>
          </a:p>
          <a:p>
            <a:pPr algn="l"/>
            <a:r>
              <a:rPr lang="en-US" b="0" i="0" dirty="0">
                <a:solidFill>
                  <a:srgbClr val="212529"/>
                </a:solidFill>
                <a:effectLst/>
                <a:latin typeface="Spartan"/>
              </a:rPr>
              <a:t>Once the goals are defined, it's time to start generating ideas for meeting them. Here, the assembled design and development team brainstorms with other stakeholders to explore new and innovative ideas for the website.</a:t>
            </a:r>
          </a:p>
          <a:p>
            <a:pPr algn="l"/>
            <a:endParaRPr lang="en-US" b="0" i="0" dirty="0">
              <a:solidFill>
                <a:srgbClr val="212529"/>
              </a:solidFill>
              <a:effectLst/>
              <a:latin typeface="Spartan"/>
            </a:endParaRPr>
          </a:p>
          <a:p>
            <a:pPr algn="l"/>
            <a:r>
              <a:rPr lang="en-US" b="1" i="0" dirty="0">
                <a:solidFill>
                  <a:srgbClr val="212529"/>
                </a:solidFill>
                <a:effectLst/>
                <a:latin typeface="Spartan"/>
              </a:rPr>
              <a:t>Step 3: Plan</a:t>
            </a:r>
            <a:endParaRPr lang="en-US" b="0" i="0" dirty="0">
              <a:solidFill>
                <a:srgbClr val="212529"/>
              </a:solidFill>
              <a:effectLst/>
              <a:latin typeface="Spartan"/>
            </a:endParaRPr>
          </a:p>
          <a:p>
            <a:pPr algn="l"/>
            <a:r>
              <a:rPr lang="en-US" b="0" i="0" dirty="0">
                <a:solidFill>
                  <a:srgbClr val="212529"/>
                </a:solidFill>
                <a:effectLst/>
                <a:latin typeface="Spartan"/>
              </a:rPr>
              <a:t>With a list of ideas/concepts, it's time to start planning how to turn those ideas into reality. This step involves creating a project plan covering user flows, wireframes, and prototypes to help visualize the website. It's essential to keep the customer in mind and, if possible, involved during this step to ensure that the final product meets their needs.</a:t>
            </a:r>
          </a:p>
          <a:p>
            <a:pPr algn="l"/>
            <a:endParaRPr lang="en-US" b="0" i="0" dirty="0">
              <a:solidFill>
                <a:srgbClr val="212529"/>
              </a:solidFill>
              <a:effectLst/>
              <a:latin typeface="Spartan"/>
            </a:endParaRPr>
          </a:p>
          <a:p>
            <a:pPr algn="l"/>
            <a:r>
              <a:rPr lang="en-US" b="1" i="0" dirty="0">
                <a:solidFill>
                  <a:srgbClr val="212529"/>
                </a:solidFill>
                <a:effectLst/>
                <a:latin typeface="Spartan"/>
              </a:rPr>
              <a:t>Step 4: Sprint</a:t>
            </a:r>
            <a:endParaRPr lang="en-US" b="0" i="0" dirty="0">
              <a:solidFill>
                <a:srgbClr val="212529"/>
              </a:solidFill>
              <a:effectLst/>
              <a:latin typeface="Spartan"/>
            </a:endParaRPr>
          </a:p>
          <a:p>
            <a:pPr algn="l"/>
            <a:r>
              <a:rPr lang="en-US" b="0" i="0" dirty="0">
                <a:solidFill>
                  <a:srgbClr val="212529"/>
                </a:solidFill>
                <a:effectLst/>
                <a:latin typeface="Spartan"/>
              </a:rPr>
              <a:t>A sprint is a short, focused period (usually 2-4 weeks) in which the team works on a specific goal. This goal could be anything from designing the home page to adding a new feature to the site. During sprints, staying focused and avoiding scope creep is essential.</a:t>
            </a:r>
          </a:p>
        </p:txBody>
      </p:sp>
    </p:spTree>
    <p:extLst>
      <p:ext uri="{BB962C8B-B14F-4D97-AF65-F5344CB8AC3E}">
        <p14:creationId xmlns:p14="http://schemas.microsoft.com/office/powerpoint/2010/main" val="19519233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DDA1AD-4A9E-F03A-FF33-8EC370E83C6E}"/>
              </a:ext>
            </a:extLst>
          </p:cNvPr>
          <p:cNvSpPr txBox="1"/>
          <p:nvPr/>
        </p:nvSpPr>
        <p:spPr>
          <a:xfrm>
            <a:off x="1026160" y="1085017"/>
            <a:ext cx="10373360" cy="2862322"/>
          </a:xfrm>
          <a:prstGeom prst="rect">
            <a:avLst/>
          </a:prstGeom>
          <a:noFill/>
        </p:spPr>
        <p:txBody>
          <a:bodyPr wrap="square">
            <a:spAutoFit/>
          </a:bodyPr>
          <a:lstStyle/>
          <a:p>
            <a:pPr algn="l"/>
            <a:r>
              <a:rPr lang="en-US" b="1" i="0" dirty="0">
                <a:solidFill>
                  <a:srgbClr val="212529"/>
                </a:solidFill>
                <a:effectLst/>
                <a:latin typeface="Spartan"/>
              </a:rPr>
              <a:t>Step 5: Iterate</a:t>
            </a:r>
            <a:endParaRPr lang="en-US" b="0" i="0" dirty="0">
              <a:solidFill>
                <a:srgbClr val="212529"/>
              </a:solidFill>
              <a:effectLst/>
              <a:latin typeface="Spartan"/>
            </a:endParaRPr>
          </a:p>
          <a:p>
            <a:pPr algn="l"/>
            <a:r>
              <a:rPr lang="en-US" b="0" i="0" dirty="0">
                <a:solidFill>
                  <a:srgbClr val="212529"/>
                </a:solidFill>
                <a:effectLst/>
                <a:latin typeface="Spartan"/>
              </a:rPr>
              <a:t>After each sprint, the team takes a step back and subjects the outcome of the sprint to user-centric testing, analysis, and feedback. Data collected from feedback and functionality metrics are reincorporated back into the process, informing the team whether to proceed or tweak the design further. During iteration, the focus is to keep progressing and not get stuck.</a:t>
            </a:r>
          </a:p>
          <a:p>
            <a:pPr algn="l"/>
            <a:endParaRPr lang="en-US" b="0" i="0" dirty="0">
              <a:solidFill>
                <a:srgbClr val="212529"/>
              </a:solidFill>
              <a:effectLst/>
              <a:latin typeface="Spartan"/>
            </a:endParaRPr>
          </a:p>
          <a:p>
            <a:pPr algn="l"/>
            <a:r>
              <a:rPr lang="en-US" b="1" i="0" dirty="0">
                <a:solidFill>
                  <a:srgbClr val="212529"/>
                </a:solidFill>
                <a:effectLst/>
                <a:latin typeface="Spartan"/>
              </a:rPr>
              <a:t>Step 6: Production</a:t>
            </a:r>
            <a:endParaRPr lang="en-US" b="0" i="0" dirty="0">
              <a:solidFill>
                <a:srgbClr val="212529"/>
              </a:solidFill>
              <a:effectLst/>
              <a:latin typeface="Spartan"/>
            </a:endParaRPr>
          </a:p>
          <a:p>
            <a:pPr algn="l"/>
            <a:r>
              <a:rPr lang="en-US" b="0" i="0" dirty="0">
                <a:solidFill>
                  <a:srgbClr val="212529"/>
                </a:solidFill>
                <a:effectLst/>
                <a:latin typeface="Spartan"/>
              </a:rPr>
              <a:t>Once all the project goals have been met, the design is usually production-ready and can move to the development phase. While this might seem like the end of the process, the concept of agile assumes that this step can loop back to any previous stages, depending on any new information arising.</a:t>
            </a:r>
          </a:p>
        </p:txBody>
      </p:sp>
    </p:spTree>
    <p:extLst>
      <p:ext uri="{BB962C8B-B14F-4D97-AF65-F5344CB8AC3E}">
        <p14:creationId xmlns:p14="http://schemas.microsoft.com/office/powerpoint/2010/main" val="11279395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docProps/app.xml><?xml version="1.0" encoding="utf-8"?>
<Properties xmlns="http://schemas.openxmlformats.org/officeDocument/2006/extended-properties" xmlns:vt="http://schemas.openxmlformats.org/officeDocument/2006/docPropsVTypes">
  <Template>Organic</Template>
  <TotalTime>480</TotalTime>
  <Words>1261</Words>
  <Application>Microsoft Office PowerPoint</Application>
  <PresentationFormat>Widescreen</PresentationFormat>
  <Paragraphs>109</Paragraphs>
  <Slides>29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Algerian</vt:lpstr>
      <vt:lpstr>Arial</vt:lpstr>
      <vt:lpstr>Bahnschrift</vt:lpstr>
      <vt:lpstr>Calibri</vt:lpstr>
      <vt:lpstr>Courier New</vt:lpstr>
      <vt:lpstr>Garamond</vt:lpstr>
      <vt:lpstr>Spartan</vt:lpstr>
      <vt:lpstr>Times New Roman</vt:lpstr>
      <vt:lpstr>Wingdings</vt:lpstr>
      <vt:lpstr>Organic</vt:lpstr>
      <vt:lpstr>WELCOME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dc:creator>ADMIN;Sheetal Fegade</dc:creator>
  <cp:lastModifiedBy>ADMIN</cp:lastModifiedBy>
  <cp:revision>7</cp:revision>
  <dcterms:created xsi:type="dcterms:W3CDTF">2023-05-01T10:35:01Z</dcterms:created>
  <dcterms:modified xsi:type="dcterms:W3CDTF">2023-07-09T06:26:09Z</dcterms:modified>
</cp:coreProperties>
</file>